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theme+xml" PartName="/ppt/theme/theme1.xml"/>
  <Override ContentType="application/vnd.openxmlformats-officedocument.theme+xml" PartName="/ppt/theme/theme2.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binary" PartName="/ppt/metadata"/>
  <Override ContentType="application/vnd.openxmlformats-officedocument.presentationml.notesMaster+xml" PartName="/ppt/notesMasters/notesMaster1.xml"/>
  <Override ContentType="application/vnd.openxmlformats-officedocument.presentationml.presProps+xml" PartName="/ppt/presProps.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Lst>
  <p:sldSz cy="6858000" cx="12192000"/>
  <p:notesSz cx="6858000" cy="9144000"/>
  <p:embeddedFontLst>
    <p:embeddedFont>
      <p:font typeface="Corbel"/>
      <p:regular r:id="rId43"/>
      <p:bold r:id="rId44"/>
      <p:italic r:id="rId45"/>
      <p:boldItalic r:id="rId46"/>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 uri="http://customooxmlschemas.google.com/">
      <go:slidesCustomData xmlns:go="http://customooxmlschemas.google.com/" r:id="rId47" roundtripDataSignature="AMtx7mhXn/NryzIKNTCMDLP8ha7RZqQO7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B56C31C-E7CA-481F-AAAA-7497A2007D79}">
  <a:tblStyle styleId="{7B56C31C-E7CA-481F-AAAA-7497A2007D79}"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20" Type="http://schemas.openxmlformats.org/officeDocument/2006/relationships/slide" Target="slides/slide14.xml"/><Relationship Id="rId42" Type="http://schemas.openxmlformats.org/officeDocument/2006/relationships/slide" Target="slides/slide36.xml"/><Relationship Id="rId41" Type="http://schemas.openxmlformats.org/officeDocument/2006/relationships/slide" Target="slides/slide35.xml"/><Relationship Id="rId22" Type="http://schemas.openxmlformats.org/officeDocument/2006/relationships/slide" Target="slides/slide16.xml"/><Relationship Id="rId44" Type="http://schemas.openxmlformats.org/officeDocument/2006/relationships/font" Target="fonts/Corbel-bold.fntdata"/><Relationship Id="rId21" Type="http://schemas.openxmlformats.org/officeDocument/2006/relationships/slide" Target="slides/slide15.xml"/><Relationship Id="rId43" Type="http://schemas.openxmlformats.org/officeDocument/2006/relationships/font" Target="fonts/Corbel-regular.fntdata"/><Relationship Id="rId24" Type="http://schemas.openxmlformats.org/officeDocument/2006/relationships/slide" Target="slides/slide18.xml"/><Relationship Id="rId46" Type="http://schemas.openxmlformats.org/officeDocument/2006/relationships/font" Target="fonts/Corbel-boldItalic.fntdata"/><Relationship Id="rId23" Type="http://schemas.openxmlformats.org/officeDocument/2006/relationships/slide" Target="slides/slide17.xml"/><Relationship Id="rId45" Type="http://schemas.openxmlformats.org/officeDocument/2006/relationships/font" Target="fonts/Corbel-italic.fntdata"/><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26" Type="http://schemas.openxmlformats.org/officeDocument/2006/relationships/slide" Target="slides/slide20.xml"/><Relationship Id="rId25" Type="http://schemas.openxmlformats.org/officeDocument/2006/relationships/slide" Target="slides/slide19.xml"/><Relationship Id="rId47" Type="http://customschemas.google.com/relationships/presentationmetadata" Target="metadata"/><Relationship Id="rId28" Type="http://schemas.openxmlformats.org/officeDocument/2006/relationships/slide" Target="slides/slide22.xml"/><Relationship Id="rId27" Type="http://schemas.openxmlformats.org/officeDocument/2006/relationships/slide" Target="slides/slide21.xml"/><Relationship Id="rId5" Type="http://schemas.openxmlformats.org/officeDocument/2006/relationships/slideMaster" Target="slideMasters/slideMaster1.xml"/><Relationship Id="rId6" Type="http://schemas.openxmlformats.org/officeDocument/2006/relationships/notesMaster" Target="notesMasters/notesMaster1.xml"/><Relationship Id="rId29" Type="http://schemas.openxmlformats.org/officeDocument/2006/relationships/slide" Target="slides/slide23.xml"/><Relationship Id="rId7" Type="http://schemas.openxmlformats.org/officeDocument/2006/relationships/slide" Target="slides/slide1.xml"/><Relationship Id="rId8" Type="http://schemas.openxmlformats.org/officeDocument/2006/relationships/slide" Target="slides/slide2.xml"/><Relationship Id="rId31" Type="http://schemas.openxmlformats.org/officeDocument/2006/relationships/slide" Target="slides/slide25.xml"/><Relationship Id="rId30" Type="http://schemas.openxmlformats.org/officeDocument/2006/relationships/slide" Target="slides/slide24.xml"/><Relationship Id="rId11" Type="http://schemas.openxmlformats.org/officeDocument/2006/relationships/slide" Target="slides/slide5.xml"/><Relationship Id="rId33" Type="http://schemas.openxmlformats.org/officeDocument/2006/relationships/slide" Target="slides/slide27.xml"/><Relationship Id="rId10" Type="http://schemas.openxmlformats.org/officeDocument/2006/relationships/slide" Target="slides/slide4.xml"/><Relationship Id="rId32" Type="http://schemas.openxmlformats.org/officeDocument/2006/relationships/slide" Target="slides/slide26.xml"/><Relationship Id="rId13" Type="http://schemas.openxmlformats.org/officeDocument/2006/relationships/slide" Target="slides/slide7.xml"/><Relationship Id="rId35" Type="http://schemas.openxmlformats.org/officeDocument/2006/relationships/slide" Target="slides/slide29.xml"/><Relationship Id="rId12" Type="http://schemas.openxmlformats.org/officeDocument/2006/relationships/slide" Target="slides/slide6.xml"/><Relationship Id="rId34" Type="http://schemas.openxmlformats.org/officeDocument/2006/relationships/slide" Target="slides/slide28.xml"/><Relationship Id="rId15" Type="http://schemas.openxmlformats.org/officeDocument/2006/relationships/slide" Target="slides/slide9.xml"/><Relationship Id="rId37" Type="http://schemas.openxmlformats.org/officeDocument/2006/relationships/slide" Target="slides/slide31.xml"/><Relationship Id="rId14" Type="http://schemas.openxmlformats.org/officeDocument/2006/relationships/slide" Target="slides/slide8.xml"/><Relationship Id="rId36" Type="http://schemas.openxmlformats.org/officeDocument/2006/relationships/slide" Target="slides/slide30.xml"/><Relationship Id="rId17" Type="http://schemas.openxmlformats.org/officeDocument/2006/relationships/slide" Target="slides/slide11.xml"/><Relationship Id="rId39" Type="http://schemas.openxmlformats.org/officeDocument/2006/relationships/slide" Target="slides/slide33.xml"/><Relationship Id="rId16" Type="http://schemas.openxmlformats.org/officeDocument/2006/relationships/slide" Target="slides/slide10.xml"/><Relationship Id="rId38" Type="http://schemas.openxmlformats.org/officeDocument/2006/relationships/slide" Target="slides/slide32.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annett-cdn.com/presto/2018/09/20/USAT/20f24bda-013c-4810-a58c-96dc3ea9ad9c-CHICAGO_CRIME_GUN_VIOLENCE.JPG?crop=5759,3224,x0,y0&amp;width=3200&amp;height=1680&amp;fit=bounds" TargetMode="External"/><Relationship Id="rId3" Type="http://schemas.openxmlformats.org/officeDocument/2006/relationships/hyperlink" Target="https://www.insightintodiversity.com/apprentice-network-creates-a-pipeline-of-diverse-talent-in-chicago-and-leaders-hope-to-expand-it/" TargetMode="External"/><Relationship Id="rId4" Type="http://schemas.openxmlformats.org/officeDocument/2006/relationships/hyperlink" Target="https://www.theinterngroup.com/our-blog/9-unforgettable-chicago-quotes/" TargetMode="External"/><Relationship Id="rId9" Type="http://schemas.openxmlformats.org/officeDocument/2006/relationships/hyperlink" Target="https://www.google.com/url?sa=i&amp;url=https%3A%2F%2Fwww.vectorstock.com%2Froyalty-free-vector%2Fthe-elevated-train-in-chicago-vector-8732712&amp;psig=AOvVaw2YVZImlD0uAzNUubGA7x7y&amp;ust=1616983850429000&amp;source=images&amp;cd=vfe&amp;ved=0CAIQjRxqFwoTCKCI7LL00e8CFQAAAAAdAAAAABAD" TargetMode="External"/><Relationship Id="rId5" Type="http://schemas.openxmlformats.org/officeDocument/2006/relationships/hyperlink" Target="https://en.wikipedia.org/wiki/Navy_Pier" TargetMode="External"/><Relationship Id="rId6" Type="http://schemas.openxmlformats.org/officeDocument/2006/relationships/hyperlink" Target="https://news.uchicago.edu/story/closer-look-how-neighborhoods-shape-public-health" TargetMode="External"/><Relationship Id="rId7" Type="http://schemas.openxmlformats.org/officeDocument/2006/relationships/hyperlink" Target="http://thewowstyle.com/wp-content/uploads/2015/03/Chicago-Illinois.jpg" TargetMode="External"/><Relationship Id="rId8" Type="http://schemas.openxmlformats.org/officeDocument/2006/relationships/hyperlink" Target="https://www.bing.com/images/search?view=detailV2&amp;ccid=kawCrsjm&amp;id=063C448849909F72FA25DD4880824B4D05427901&amp;thid=OIP.kawCrsjmPtW6i9p5b32ZuQHaE9&amp;mediaurl=https%3a%2f%2fth.bing.com%2fth%2fid%2fR91ac02aec8e63ed5ba8bda796f7d99b9%3frik%3dAXlCBU1LgoBI3Q%26riu%3dhttp%253a%252f%252fimages.fineartamerica.com%252fimages-medium-large%252fchicago-el-steven-richman.jpg%26ehk%3dyaYbteGp4oDEMJgLSPXgCly3SNv4Gghki0D3dkDXZNE%253d%26risl%3d%26pid%3dImgRaw&amp;exph=602&amp;expw=900&amp;q=el+chicago&amp;simid=607993607686663162&amp;ck=706FA44AC6757BD5DB1EFA55B7414290&amp;selectedIndex=10&amp;FORM=IRPRST&amp;ajaxhist=0" TargetMode="Externa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oodreads.com/work/quotes/2956372-a-tale-of-two-cities" TargetMode="Externa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neighborhoodscout.com/il/chicago/crime#:~:text=With%20a%20crime%20rate%20of,here%20is%20one%20in%2025" TargetMode="External"/><Relationship Id="rId3" Type="http://schemas.openxmlformats.org/officeDocument/2006/relationships/hyperlink" Target="https://catalog.library.vanderbilt.edu/discovery/fulldisplay?docid=cdi_informaworld_taylorfrancis_310_1080_07418820902763079&amp;context=PC&amp;vid=01VAN_INST:vanui&amp;lang=en&amp;search_scope=MyInst_and_CI&amp;adaptor=Primo%20Central&amp;tab=Everything&amp;query=any,contains,On%20the%20Origins%20of%20the%20Violent%20Neighborhood:%20A%20Study%20of%20the%20Nature%20and%20Predictors%20of%20Crime%E2%80%90Type%20Differentiation%20across%20Chicago%20Neighborhoods&amp;mode=Basic" TargetMode="External"/><Relationship Id="rId4" Type="http://schemas.openxmlformats.org/officeDocument/2006/relationships/hyperlink" Target="https://time.com/5608268/zip-code-health/" TargetMode="External"/><Relationship Id="rId5" Type="http://schemas.openxmlformats.org/officeDocument/2006/relationships/hyperlink" Target="https://catalog.library.vanderbilt.edu/discovery/fulldisplay?docid=alma991043248044603276&amp;context=L&amp;vid=01VAN_INST:vanui&amp;lang=en&amp;search_scope=MyInst_and_CI&amp;adaptor=Local%20Search%20Engine&amp;tab=Everything&amp;query=any,contains,Why%20is%20There%20More%20Crime%20in%20Cities%3F&amp;offset=0" TargetMode="External"/><Relationship Id="rId6" Type="http://schemas.openxmlformats.org/officeDocument/2006/relationships/hyperlink" Target="https://pubs.aeaweb.org/doi/pdfplus/10.1257/jep.30.2.103"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 name="Google Shape;191;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sz="1100" u="sng"/>
              <a:t>Notes:</a:t>
            </a:r>
            <a:endParaRPr sz="1100" u="sng"/>
          </a:p>
          <a:p>
            <a:pPr indent="-298450" lvl="0" marL="457200" rtl="0" algn="l">
              <a:spcBef>
                <a:spcPts val="0"/>
              </a:spcBef>
              <a:spcAft>
                <a:spcPts val="0"/>
              </a:spcAft>
              <a:buSzPts val="1100"/>
              <a:buFont typeface="Calibri"/>
              <a:buChar char="-"/>
            </a:pPr>
            <a:r>
              <a:rPr lang="en-US" sz="1100"/>
              <a:t>Hello! Tonight, we bring you the tale of two cities….both of which are Chicago, Il.</a:t>
            </a:r>
            <a:endParaRPr sz="1100"/>
          </a:p>
          <a:p>
            <a:pPr indent="-298450" lvl="0" marL="457200" rtl="0" algn="l">
              <a:spcBef>
                <a:spcPts val="0"/>
              </a:spcBef>
              <a:spcAft>
                <a:spcPts val="0"/>
              </a:spcAft>
              <a:buSzPts val="1100"/>
              <a:buFont typeface="Calibri"/>
              <a:buChar char="-"/>
            </a:pPr>
            <a:r>
              <a:rPr lang="en-US" sz="1100"/>
              <a:t>The goal of our project was to explore relationships between communities, crime, and arrests.</a:t>
            </a:r>
            <a:endParaRPr sz="1100"/>
          </a:p>
          <a:p>
            <a:pPr indent="-298450" lvl="0" marL="457200" rtl="0" algn="l">
              <a:spcBef>
                <a:spcPts val="0"/>
              </a:spcBef>
              <a:spcAft>
                <a:spcPts val="0"/>
              </a:spcAft>
              <a:buSzPts val="1100"/>
              <a:buFont typeface="Calibri"/>
              <a:buChar char="-"/>
            </a:pPr>
            <a:r>
              <a:rPr lang="en-US" sz="1100"/>
              <a:t>As you’ll soon see, we found significant variation between communities, and even stronger relationships between variables than we had expected. </a:t>
            </a:r>
            <a:endParaRPr sz="1100"/>
          </a:p>
          <a:p>
            <a:pPr indent="-298450" lvl="0" marL="457200" rtl="0" algn="l">
              <a:spcBef>
                <a:spcPts val="0"/>
              </a:spcBef>
              <a:spcAft>
                <a:spcPts val="0"/>
              </a:spcAft>
              <a:buSzPts val="1100"/>
              <a:buFont typeface="Calibri"/>
              <a:buChar char="-"/>
            </a:pPr>
            <a:r>
              <a:rPr lang="en-US" sz="1100"/>
              <a:t>These variations raise </a:t>
            </a:r>
            <a:r>
              <a:rPr lang="en-US" sz="1100"/>
              <a:t> concerns related to equity and justice.</a:t>
            </a:r>
            <a:endParaRPr sz="1100"/>
          </a:p>
          <a:p>
            <a:pPr indent="0" lvl="0" marL="0" rtl="0" algn="l">
              <a:spcBef>
                <a:spcPts val="0"/>
              </a:spcBef>
              <a:spcAft>
                <a:spcPts val="0"/>
              </a:spcAft>
              <a:buNone/>
            </a:pPr>
            <a:r>
              <a:t/>
            </a:r>
            <a:endParaRPr sz="1100" u="sng"/>
          </a:p>
          <a:p>
            <a:pPr indent="0" lvl="0" marL="0" rtl="0" algn="l">
              <a:spcBef>
                <a:spcPts val="0"/>
              </a:spcBef>
              <a:spcAft>
                <a:spcPts val="0"/>
              </a:spcAft>
              <a:buNone/>
            </a:pPr>
            <a:r>
              <a:t/>
            </a:r>
            <a:endParaRPr sz="1100" u="sng"/>
          </a:p>
          <a:p>
            <a:pPr indent="0" lvl="0" marL="0" rtl="0" algn="l">
              <a:spcBef>
                <a:spcPts val="0"/>
              </a:spcBef>
              <a:spcAft>
                <a:spcPts val="0"/>
              </a:spcAft>
              <a:buNone/>
            </a:pPr>
            <a:r>
              <a:rPr lang="en-US" sz="1100" u="sng"/>
              <a:t>Image Source Links </a:t>
            </a:r>
            <a:r>
              <a:rPr i="1" lang="en-US" sz="1100"/>
              <a:t>(across all slides)</a:t>
            </a:r>
            <a:r>
              <a:rPr i="1" lang="en-US" sz="1100" u="sng"/>
              <a:t> </a:t>
            </a:r>
            <a:endParaRPr i="1" sz="1100" u="sng"/>
          </a:p>
          <a:p>
            <a:pPr indent="0" lvl="0" marL="0" rtl="0" algn="l">
              <a:spcBef>
                <a:spcPts val="0"/>
              </a:spcBef>
              <a:spcAft>
                <a:spcPts val="0"/>
              </a:spcAft>
              <a:buNone/>
            </a:pPr>
            <a:r>
              <a:rPr lang="en-US" sz="1100"/>
              <a:t>https://www.timeout.com/chicago/things-to-do/most-amazing-views-in-Chicago</a:t>
            </a:r>
            <a:endParaRPr sz="1100"/>
          </a:p>
          <a:p>
            <a:pPr indent="0" lvl="0" marL="0" rtl="0" algn="l">
              <a:spcBef>
                <a:spcPts val="0"/>
              </a:spcBef>
              <a:spcAft>
                <a:spcPts val="0"/>
              </a:spcAft>
              <a:buNone/>
            </a:pPr>
            <a:r>
              <a:rPr lang="en-US" sz="1100" u="sng">
                <a:solidFill>
                  <a:schemeClr val="hlink"/>
                </a:solidFill>
                <a:hlinkClick r:id="rId2"/>
              </a:rPr>
              <a:t>20f24bda-013c-4810-a58c-96dc3ea9ad9c-CHICAGO_CRIME_GUN_VIOLENCE.JPG (3001×1680) (gannett-cdn.com)</a:t>
            </a:r>
            <a:endParaRPr sz="1100"/>
          </a:p>
          <a:p>
            <a:pPr indent="0" lvl="0" marL="0" rtl="0" algn="l">
              <a:spcBef>
                <a:spcPts val="0"/>
              </a:spcBef>
              <a:spcAft>
                <a:spcPts val="0"/>
              </a:spcAft>
              <a:buNone/>
            </a:pPr>
            <a:r>
              <a:rPr lang="en-US" sz="1100"/>
              <a:t>https://mk0lassoio1mfe7o7ojj.kinstacdn.com/wp-content/uploads/2019/11/bigstock-Chicago-Skyline-Aerial-Drone-V-294863011.jpg</a:t>
            </a:r>
            <a:endParaRPr sz="1100"/>
          </a:p>
          <a:p>
            <a:pPr indent="0" lvl="0" marL="0" rtl="0" algn="l">
              <a:spcBef>
                <a:spcPts val="0"/>
              </a:spcBef>
              <a:spcAft>
                <a:spcPts val="0"/>
              </a:spcAft>
              <a:buNone/>
            </a:pPr>
            <a:r>
              <a:rPr lang="en-US" sz="1100"/>
              <a:t>https://www.chicagotribune.com/entertainment/museums/ct-ent-visual-arts-review-2020-equity-isolation-1206-20201202-y2mblfzjqvbovf5zricdodv5ga-story.html</a:t>
            </a:r>
            <a:endParaRPr sz="1100"/>
          </a:p>
          <a:p>
            <a:pPr indent="0" lvl="0" marL="0" rtl="0" algn="l">
              <a:spcBef>
                <a:spcPts val="0"/>
              </a:spcBef>
              <a:spcAft>
                <a:spcPts val="0"/>
              </a:spcAft>
              <a:buNone/>
            </a:pPr>
            <a:r>
              <a:rPr lang="en-US" sz="1100"/>
              <a:t>https://fansided.com/2013/08/16/chicago-bears-quarterback-matt-blanchard-fractures-knuckle/</a:t>
            </a:r>
            <a:endParaRPr sz="1100"/>
          </a:p>
          <a:p>
            <a:pPr indent="0" lvl="0" marL="0" rtl="0" algn="l">
              <a:spcBef>
                <a:spcPts val="0"/>
              </a:spcBef>
              <a:spcAft>
                <a:spcPts val="0"/>
              </a:spcAft>
              <a:buNone/>
            </a:pPr>
            <a:r>
              <a:rPr lang="en-US" sz="1100"/>
              <a:t>https://www.pinterest.com/pin/465418942734820268/</a:t>
            </a:r>
            <a:endParaRPr sz="1100"/>
          </a:p>
          <a:p>
            <a:pPr indent="0" lvl="0" marL="0" rtl="0" algn="l">
              <a:spcBef>
                <a:spcPts val="0"/>
              </a:spcBef>
              <a:spcAft>
                <a:spcPts val="0"/>
              </a:spcAft>
              <a:buNone/>
            </a:pPr>
            <a:r>
              <a:rPr lang="en-US" sz="1100"/>
              <a:t>https://bleacherreport.com/articles/2817546-jabari-parkers-fairytale-chicago-return-headed-quickly-toward-unhappy-ending</a:t>
            </a:r>
            <a:endParaRPr sz="1100"/>
          </a:p>
          <a:p>
            <a:pPr indent="0" lvl="0" marL="0" rtl="0" algn="l">
              <a:spcBef>
                <a:spcPts val="0"/>
              </a:spcBef>
              <a:spcAft>
                <a:spcPts val="0"/>
              </a:spcAft>
              <a:buNone/>
            </a:pPr>
            <a:r>
              <a:rPr lang="en-US" sz="1100"/>
              <a:t>https://sbisoccer.com/2019/07/sbi-uswnt-woman-of-the-match-alyssa-naeher</a:t>
            </a:r>
            <a:endParaRPr sz="1100"/>
          </a:p>
          <a:p>
            <a:pPr indent="0" lvl="0" marL="0" rtl="0" algn="l">
              <a:spcBef>
                <a:spcPts val="0"/>
              </a:spcBef>
              <a:spcAft>
                <a:spcPts val="0"/>
              </a:spcAft>
              <a:buNone/>
            </a:pPr>
            <a:r>
              <a:rPr lang="en-US" sz="1100"/>
              <a:t>https://bleacherreport.com/articles/2377347-will-derrick-roses-injury-lead-chicago-bulls-back-to-nate-robinson</a:t>
            </a:r>
            <a:endParaRPr sz="1100"/>
          </a:p>
          <a:p>
            <a:pPr indent="0" lvl="0" marL="0" rtl="0" algn="l">
              <a:spcBef>
                <a:spcPts val="0"/>
              </a:spcBef>
              <a:spcAft>
                <a:spcPts val="0"/>
              </a:spcAft>
              <a:buNone/>
            </a:pPr>
            <a:r>
              <a:rPr lang="en-US" sz="1100"/>
              <a:t>https://arrestjustice.wordpress.com/appendix/cpd-district-community-area-map/</a:t>
            </a:r>
            <a:endParaRPr sz="1100"/>
          </a:p>
          <a:p>
            <a:pPr indent="0" lvl="0" marL="0" rtl="0" algn="l">
              <a:spcBef>
                <a:spcPts val="0"/>
              </a:spcBef>
              <a:spcAft>
                <a:spcPts val="0"/>
              </a:spcAft>
              <a:buNone/>
            </a:pPr>
            <a:r>
              <a:rPr lang="en-US" sz="1100" u="sng">
                <a:solidFill>
                  <a:schemeClr val="hlink"/>
                </a:solidFill>
                <a:hlinkClick r:id="rId3"/>
              </a:rPr>
              <a:t>https://www.insightintodiversity.com/apprentice-network-creates-a-pipeline-of-diverse-talent-in-chicago-and-leaders-hope-to-expand-it/</a:t>
            </a:r>
            <a:endParaRPr sz="1100"/>
          </a:p>
          <a:p>
            <a:pPr indent="0" lvl="0" marL="0" rtl="0" algn="l">
              <a:spcBef>
                <a:spcPts val="0"/>
              </a:spcBef>
              <a:spcAft>
                <a:spcPts val="0"/>
              </a:spcAft>
              <a:buNone/>
            </a:pPr>
            <a:r>
              <a:rPr lang="en-US" sz="1100"/>
              <a:t>https://www.choosechicago.com/articles/tours-and-attractions/navy-pier/</a:t>
            </a:r>
            <a:endParaRPr sz="1100"/>
          </a:p>
          <a:p>
            <a:pPr indent="0" lvl="0" marL="0" rtl="0" algn="l">
              <a:spcBef>
                <a:spcPts val="0"/>
              </a:spcBef>
              <a:spcAft>
                <a:spcPts val="0"/>
              </a:spcAft>
              <a:buNone/>
            </a:pPr>
            <a:r>
              <a:rPr lang="en-US" sz="1100" u="sng">
                <a:solidFill>
                  <a:schemeClr val="hlink"/>
                </a:solidFill>
                <a:hlinkClick r:id="rId4"/>
              </a:rPr>
              <a:t>https://www.theinterngroup.com/our-blog/9-unforgettable-chicago-quotes/</a:t>
            </a:r>
            <a:endParaRPr sz="1100"/>
          </a:p>
          <a:p>
            <a:pPr indent="0" lvl="0" marL="0" rtl="0" algn="l">
              <a:spcBef>
                <a:spcPts val="0"/>
              </a:spcBef>
              <a:spcAft>
                <a:spcPts val="0"/>
              </a:spcAft>
              <a:buNone/>
            </a:pPr>
            <a:r>
              <a:rPr lang="en-US" sz="1100" u="sng">
                <a:solidFill>
                  <a:schemeClr val="hlink"/>
                </a:solidFill>
                <a:hlinkClick r:id="rId5"/>
              </a:rPr>
              <a:t>https://en.wikipedia.org/wiki/Navy_Pier</a:t>
            </a:r>
            <a:endParaRPr sz="1100"/>
          </a:p>
          <a:p>
            <a:pPr indent="0" lvl="0" marL="0" rtl="0" algn="l">
              <a:spcBef>
                <a:spcPts val="0"/>
              </a:spcBef>
              <a:spcAft>
                <a:spcPts val="0"/>
              </a:spcAft>
              <a:buNone/>
            </a:pPr>
            <a:r>
              <a:rPr lang="en-US" sz="1100"/>
              <a:t>https://en.wikipedia.org/wiki/Theater_in_Chicago</a:t>
            </a:r>
            <a:endParaRPr sz="1100"/>
          </a:p>
          <a:p>
            <a:pPr indent="0" lvl="0" marL="0" rtl="0" algn="l">
              <a:spcBef>
                <a:spcPts val="0"/>
              </a:spcBef>
              <a:spcAft>
                <a:spcPts val="0"/>
              </a:spcAft>
              <a:buNone/>
            </a:pPr>
            <a:r>
              <a:rPr lang="en-US" sz="1100" u="sng">
                <a:solidFill>
                  <a:schemeClr val="hlink"/>
                </a:solidFill>
                <a:hlinkClick r:id="rId6"/>
              </a:rPr>
              <a:t>https://news.uchicago.edu/story/closer-look-how-neighborhoods-shape-public-health</a:t>
            </a:r>
            <a:endParaRPr sz="1100"/>
          </a:p>
          <a:p>
            <a:pPr indent="0" lvl="0" marL="0" rtl="0" algn="l">
              <a:spcBef>
                <a:spcPts val="0"/>
              </a:spcBef>
              <a:spcAft>
                <a:spcPts val="0"/>
              </a:spcAft>
              <a:buNone/>
            </a:pPr>
            <a:r>
              <a:rPr lang="en-US" sz="1100" u="sng">
                <a:solidFill>
                  <a:schemeClr val="hlink"/>
                </a:solidFill>
                <a:hlinkClick r:id="rId7"/>
              </a:rPr>
              <a:t>Chicago-Illinois.jpg (2560×1600) (thewowstyle.com)</a:t>
            </a:r>
            <a:endParaRPr sz="1100"/>
          </a:p>
          <a:p>
            <a:pPr indent="0" lvl="0" marL="0" rtl="0" algn="l">
              <a:spcBef>
                <a:spcPts val="0"/>
              </a:spcBef>
              <a:spcAft>
                <a:spcPts val="0"/>
              </a:spcAft>
              <a:buNone/>
            </a:pPr>
            <a:r>
              <a:rPr lang="en-US" sz="1100" u="sng">
                <a:solidFill>
                  <a:schemeClr val="hlink"/>
                </a:solidFill>
                <a:hlinkClick r:id="rId8"/>
              </a:rPr>
              <a:t>el chicago - Bing images</a:t>
            </a:r>
            <a:endParaRPr sz="1100"/>
          </a:p>
          <a:p>
            <a:pPr indent="0" lvl="0" marL="0" rtl="0" algn="l">
              <a:spcBef>
                <a:spcPts val="0"/>
              </a:spcBef>
              <a:spcAft>
                <a:spcPts val="0"/>
              </a:spcAft>
              <a:buNone/>
            </a:pPr>
            <a:r>
              <a:rPr lang="en-US" sz="1100" u="sng">
                <a:solidFill>
                  <a:schemeClr val="hlink"/>
                </a:solidFill>
                <a:hlinkClick r:id="rId9"/>
              </a:rPr>
              <a:t>https://www.google.com/url?sa=i&amp;url=https%3A%2F%2Fwww.vectorstock.com%2Froyalty-free-vector%2Fthe-elevated-train-in-chicago-vector-8732712&amp;psig=AOvVaw2YVZImlD0uAzNUubGA7x7y&amp;ust=1616983850429000&amp;source=images&amp;cd=vfe&amp;ved=0CAIQjRxqFwoTCKCI7LL00e8CFQAAAAAdAAAAABAD</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t/>
            </a:r>
            <a:endParaRPr sz="1100"/>
          </a:p>
        </p:txBody>
      </p:sp>
      <p:sp>
        <p:nvSpPr>
          <p:cNvPr id="192" name="Google Shape;192;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ce760266c8_0_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23" name="Google Shape;323;gce760266c8_0_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p>
          <a:p>
            <a:pPr indent="0" lvl="0" marL="0" rtl="0" algn="l">
              <a:lnSpc>
                <a:spcPct val="200000"/>
              </a:lnSpc>
              <a:spcBef>
                <a:spcPts val="0"/>
              </a:spcBef>
              <a:spcAft>
                <a:spcPts val="0"/>
              </a:spcAft>
              <a:buSzPts val="1100"/>
              <a:buNone/>
            </a:pPr>
            <a:r>
              <a:t/>
            </a:r>
            <a:endParaRPr b="1" u="sng"/>
          </a:p>
        </p:txBody>
      </p:sp>
      <p:sp>
        <p:nvSpPr>
          <p:cNvPr id="324" name="Google Shape;324;gce760266c8_0_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3" name="Shape 343"/>
        <p:cNvGrpSpPr/>
        <p:nvPr/>
      </p:nvGrpSpPr>
      <p:grpSpPr>
        <a:xfrm>
          <a:off x="0" y="0"/>
          <a:ext cx="0" cy="0"/>
          <a:chOff x="0" y="0"/>
          <a:chExt cx="0" cy="0"/>
        </a:xfrm>
      </p:grpSpPr>
      <p:sp>
        <p:nvSpPr>
          <p:cNvPr id="344" name="Google Shape;344;gce541e5896_0_1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u="sng"/>
              <a:t>Notes</a:t>
            </a:r>
            <a:r>
              <a:rPr b="1" lang="en-US"/>
              <a:t>:</a:t>
            </a:r>
            <a:endParaRPr b="1"/>
          </a:p>
          <a:p>
            <a:pPr indent="-317500" lvl="0" marL="457200" rtl="0" algn="l">
              <a:spcBef>
                <a:spcPts val="0"/>
              </a:spcBef>
              <a:spcAft>
                <a:spcPts val="0"/>
              </a:spcAft>
              <a:buSzPts val="1400"/>
              <a:buChar char="-"/>
            </a:pPr>
            <a:r>
              <a:rPr lang="en-US"/>
              <a:t>One of the first things we did after the initial cleaning and transformation was to do some basic counts and calculate some means. These are shown in this table.</a:t>
            </a:r>
            <a:endParaRPr/>
          </a:p>
          <a:p>
            <a:pPr indent="-317500" lvl="0" marL="457200" rtl="0" algn="l">
              <a:spcBef>
                <a:spcPts val="0"/>
              </a:spcBef>
              <a:spcAft>
                <a:spcPts val="0"/>
              </a:spcAft>
              <a:buSzPts val="1400"/>
              <a:buChar char="-"/>
            </a:pPr>
            <a:r>
              <a:rPr lang="en-US"/>
              <a:t>We then wanted to look at these more closely to see if there was variation across time, or by community area.</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345" name="Google Shape;345;gce541e5896_0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ca04ee44dd_0_7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u="sng"/>
              <a:t>Notes</a:t>
            </a:r>
            <a:r>
              <a:rPr b="1" lang="en-US"/>
              <a:t>:</a:t>
            </a:r>
            <a:endParaRPr b="1"/>
          </a:p>
          <a:p>
            <a:pPr indent="-317500" lvl="0" marL="457200" rtl="0" algn="l">
              <a:spcBef>
                <a:spcPts val="0"/>
              </a:spcBef>
              <a:spcAft>
                <a:spcPts val="0"/>
              </a:spcAft>
              <a:buSzPts val="1400"/>
              <a:buChar char="-"/>
            </a:pPr>
            <a:r>
              <a:rPr lang="en-US"/>
              <a:t>One of the first things we did after the initial cleaning and transformation was to do some basic counts and calculate some means. These are shown in this table.</a:t>
            </a:r>
            <a:endParaRPr/>
          </a:p>
          <a:p>
            <a:pPr indent="-317500" lvl="0" marL="457200" rtl="0" algn="l">
              <a:spcBef>
                <a:spcPts val="0"/>
              </a:spcBef>
              <a:spcAft>
                <a:spcPts val="0"/>
              </a:spcAft>
              <a:buSzPts val="1400"/>
              <a:buChar char="-"/>
            </a:pPr>
            <a:r>
              <a:rPr lang="en-US"/>
              <a:t>We then wanted to look at these more closely to see if there was variation across time, or by community area.</a:t>
            </a:r>
            <a:endParaRPr/>
          </a:p>
          <a:p>
            <a:pPr indent="0" lvl="0" marL="0" rtl="0" algn="l">
              <a:spcBef>
                <a:spcPts val="0"/>
              </a:spcBef>
              <a:spcAft>
                <a:spcPts val="0"/>
              </a:spcAft>
              <a:buNone/>
            </a:pPr>
            <a:r>
              <a:t/>
            </a:r>
            <a:endParaRPr/>
          </a:p>
        </p:txBody>
      </p:sp>
      <p:sp>
        <p:nvSpPr>
          <p:cNvPr id="355" name="Google Shape;355;gca04ee44dd_0_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ce760266c8_0_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2" name="Google Shape;362;gce760266c8_0_1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363" name="Google Shape;363;gce760266c8_0_1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ce760266c8_0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9" name="Google Shape;379;gce760266c8_0_4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380" name="Google Shape;380;gce760266c8_0_4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ca7bed8c73_1_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6" name="Google Shape;396;gca7bed8c73_1_1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sz="1100">
              <a:latin typeface="Arial"/>
              <a:ea typeface="Arial"/>
              <a:cs typeface="Arial"/>
              <a:sym typeface="Arial"/>
            </a:endParaRPr>
          </a:p>
        </p:txBody>
      </p:sp>
      <p:sp>
        <p:nvSpPr>
          <p:cNvPr id="397" name="Google Shape;397;gca7bed8c73_1_1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ce760266c8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1" name="Google Shape;411;gce760266c8_0_7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u="sng"/>
              <a:t>Notes:</a:t>
            </a:r>
            <a:endParaRPr sz="1100">
              <a:latin typeface="Arial"/>
              <a:ea typeface="Arial"/>
              <a:cs typeface="Arial"/>
              <a:sym typeface="Arial"/>
            </a:endParaRPr>
          </a:p>
        </p:txBody>
      </p:sp>
      <p:sp>
        <p:nvSpPr>
          <p:cNvPr id="412" name="Google Shape;412;gce760266c8_0_7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ca7bed8c73_1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8" name="Google Shape;428;gca7bed8c73_1_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u="sng"/>
              <a:t>Notes:</a:t>
            </a:r>
            <a:endParaRPr sz="1100">
              <a:latin typeface="Arial"/>
              <a:ea typeface="Arial"/>
              <a:cs typeface="Arial"/>
              <a:sym typeface="Arial"/>
            </a:endParaRPr>
          </a:p>
        </p:txBody>
      </p:sp>
      <p:sp>
        <p:nvSpPr>
          <p:cNvPr id="429" name="Google Shape;429;gca7bed8c73_1_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ce760266c8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9" name="Google Shape;439;gce760266c8_0_9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u="sng"/>
              <a:t>Notes:</a:t>
            </a:r>
            <a:endParaRPr sz="1100">
              <a:latin typeface="Arial"/>
              <a:ea typeface="Arial"/>
              <a:cs typeface="Arial"/>
              <a:sym typeface="Arial"/>
            </a:endParaRPr>
          </a:p>
        </p:txBody>
      </p:sp>
      <p:sp>
        <p:nvSpPr>
          <p:cNvPr id="440" name="Google Shape;440;gce760266c8_0_9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7a0bcfd04c_0_1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54" name="Google Shape;454;g7a0bcfd04c_0_14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sng"/>
              <a:t>Notes:</a:t>
            </a:r>
            <a:endParaRPr b="1" u="sng"/>
          </a:p>
          <a:p>
            <a:pPr indent="-317500" lvl="0" marL="457200" rtl="0" algn="l">
              <a:spcBef>
                <a:spcPts val="0"/>
              </a:spcBef>
              <a:spcAft>
                <a:spcPts val="0"/>
              </a:spcAft>
              <a:buSzPts val="1400"/>
              <a:buChar char="-"/>
            </a:pPr>
            <a:r>
              <a:rPr lang="en-US"/>
              <a:t>Next stop!</a:t>
            </a:r>
            <a:r>
              <a:rPr lang="en-US"/>
              <a:t> Amrita will now explain how we validated our model, and share the findings from our analysis.</a:t>
            </a:r>
            <a:endParaRPr/>
          </a:p>
          <a:p>
            <a:pPr indent="0" lvl="0" marL="0" rtl="0" algn="l">
              <a:spcBef>
                <a:spcPts val="0"/>
              </a:spcBef>
              <a:spcAft>
                <a:spcPts val="0"/>
              </a:spcAft>
              <a:buNone/>
            </a:pPr>
            <a:r>
              <a:t/>
            </a:r>
            <a:endParaRPr/>
          </a:p>
        </p:txBody>
      </p:sp>
      <p:sp>
        <p:nvSpPr>
          <p:cNvPr id="455" name="Google Shape;455;g7a0bcfd04c_0_14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 name="Shape 198"/>
        <p:cNvGrpSpPr/>
        <p:nvPr/>
      </p:nvGrpSpPr>
      <p:grpSpPr>
        <a:xfrm>
          <a:off x="0" y="0"/>
          <a:ext cx="0" cy="0"/>
          <a:chOff x="0" y="0"/>
          <a:chExt cx="0" cy="0"/>
        </a:xfrm>
      </p:grpSpPr>
      <p:sp>
        <p:nvSpPr>
          <p:cNvPr id="199" name="Google Shape;19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 name="Google Shape;20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u="sng"/>
              <a:t>Notes:</a:t>
            </a:r>
            <a:endParaRPr b="1" sz="1100" u="sng"/>
          </a:p>
          <a:p>
            <a:pPr indent="-311150" lvl="0" marL="457200" rtl="0" algn="l">
              <a:spcBef>
                <a:spcPts val="0"/>
              </a:spcBef>
              <a:spcAft>
                <a:spcPts val="0"/>
              </a:spcAft>
              <a:buSzPts val="1300"/>
              <a:buChar char="-"/>
            </a:pPr>
            <a:r>
              <a:rPr lang="en-US" sz="1100"/>
              <a:t>The flow of our presentation will be as follows:</a:t>
            </a:r>
            <a:endParaRPr sz="1100"/>
          </a:p>
          <a:p>
            <a:pPr indent="-311150" lvl="1" marL="914400" rtl="0" algn="l">
              <a:spcBef>
                <a:spcPts val="0"/>
              </a:spcBef>
              <a:spcAft>
                <a:spcPts val="0"/>
              </a:spcAft>
              <a:buSzPts val="1300"/>
              <a:buChar char="-"/>
            </a:pPr>
            <a:r>
              <a:rPr lang="en-US" sz="1100"/>
              <a:t>First I will provide background, lay out the problem of practice, and go over our research questions and hypothesis.</a:t>
            </a:r>
            <a:endParaRPr sz="1100"/>
          </a:p>
          <a:p>
            <a:pPr indent="-311150" lvl="1" marL="914400" rtl="0" algn="l">
              <a:spcBef>
                <a:spcPts val="0"/>
              </a:spcBef>
              <a:spcAft>
                <a:spcPts val="0"/>
              </a:spcAft>
              <a:buSzPts val="1300"/>
              <a:buChar char="-"/>
            </a:pPr>
            <a:r>
              <a:rPr lang="en-US" sz="1100"/>
              <a:t>Next, Michael will present our process and analytical plan, and our datasets and  descriptive statistics.</a:t>
            </a:r>
            <a:endParaRPr sz="1100"/>
          </a:p>
          <a:p>
            <a:pPr indent="-311150" lvl="1" marL="914400" rtl="0" algn="l">
              <a:spcBef>
                <a:spcPts val="0"/>
              </a:spcBef>
              <a:spcAft>
                <a:spcPts val="0"/>
              </a:spcAft>
              <a:buSzPts val="1300"/>
              <a:buChar char="-"/>
            </a:pPr>
            <a:r>
              <a:rPr lang="en-US" sz="1100"/>
              <a:t>Then, Amrita will review our modeling, validation, and findings.</a:t>
            </a:r>
            <a:endParaRPr sz="1100"/>
          </a:p>
          <a:p>
            <a:pPr indent="-311150" lvl="1" marL="914400" rtl="0" algn="l">
              <a:spcBef>
                <a:spcPts val="0"/>
              </a:spcBef>
              <a:spcAft>
                <a:spcPts val="0"/>
              </a:spcAft>
              <a:buSzPts val="1300"/>
              <a:buChar char="-"/>
            </a:pPr>
            <a:r>
              <a:rPr lang="en-US" sz="1100"/>
              <a:t>Finally, Jessica will discuss the study’s limitations, implications, and possible next steps.</a:t>
            </a:r>
            <a:endParaRPr sz="1100"/>
          </a:p>
          <a:p>
            <a:pPr indent="-311150" lvl="1" marL="914400" rtl="0" algn="l">
              <a:spcBef>
                <a:spcPts val="0"/>
              </a:spcBef>
              <a:spcAft>
                <a:spcPts val="0"/>
              </a:spcAft>
              <a:buSzPts val="1300"/>
              <a:buChar char="-"/>
            </a:pPr>
            <a:r>
              <a:rPr lang="en-US" sz="1100"/>
              <a:t>We’ll then be happy to take any questions that you might have.</a:t>
            </a:r>
            <a:endParaRPr sz="1100"/>
          </a:p>
          <a:p>
            <a:pPr indent="-298450" lvl="1" marL="914400" rtl="0" algn="l">
              <a:spcBef>
                <a:spcPts val="0"/>
              </a:spcBef>
              <a:spcAft>
                <a:spcPts val="0"/>
              </a:spcAft>
              <a:buSzPts val="1100"/>
              <a:buChar char="-"/>
            </a:pPr>
            <a:r>
              <a:rPr lang="en-US" sz="1100"/>
              <a:t>Now on to our first stop!</a:t>
            </a:r>
            <a:endParaRPr sz="1100"/>
          </a:p>
        </p:txBody>
      </p:sp>
      <p:sp>
        <p:nvSpPr>
          <p:cNvPr id="201" name="Google Shape;20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gc9ec47e9cd_4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gc9ec47e9cd_4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SzPts val="1100"/>
              <a:buNone/>
            </a:pPr>
            <a:r>
              <a:rPr lang="en-US"/>
              <a:t>We identified a wide variety of potential dependent and </a:t>
            </a:r>
            <a:r>
              <a:rPr lang="en-US"/>
              <a:t>independent</a:t>
            </a:r>
            <a:r>
              <a:rPr lang="en-US"/>
              <a:t> variables. After running a variety of analyses on this data, Crime per Population was identified as our primary Dependent Variable. Median Income, Race, Employment Rate, and Educational Attainment were identified as key Independent Variables. </a:t>
            </a:r>
            <a:endParaRPr b="1" u="sng"/>
          </a:p>
        </p:txBody>
      </p:sp>
      <p:sp>
        <p:nvSpPr>
          <p:cNvPr id="477" name="Google Shape;477;gc9ec47e9cd_4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ce786b1228_8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1" name="Google Shape;491;gce786b1228_8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en-US" sz="1100" u="sng">
                <a:latin typeface="Arial"/>
                <a:ea typeface="Arial"/>
                <a:cs typeface="Arial"/>
                <a:sym typeface="Arial"/>
              </a:rPr>
              <a:t>Notes</a:t>
            </a:r>
            <a:r>
              <a:rPr b="1" lang="en-US" sz="1100">
                <a:latin typeface="Arial"/>
                <a:ea typeface="Arial"/>
                <a:cs typeface="Arial"/>
                <a:sym typeface="Arial"/>
              </a:rPr>
              <a:t>:</a:t>
            </a:r>
            <a:endParaRPr b="1"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Modeling: Based on our exploratory data analysis, we wondered, what’s contributing to this variability?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With crime rate per population as the dependent variable, we experimented with models that included various combinations of the independent variables</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The linear regression model that we ultimately settled on found that income, race, education level, and employment can explain 61% of Crime Rate.</a:t>
            </a:r>
            <a:endParaRPr/>
          </a:p>
        </p:txBody>
      </p:sp>
      <p:sp>
        <p:nvSpPr>
          <p:cNvPr id="492" name="Google Shape;492;gce786b1228_8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ce786b1228_8_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8" name="Google Shape;538;gce786b1228_8_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sz="1100" u="sng">
                <a:latin typeface="Arial"/>
                <a:ea typeface="Arial"/>
                <a:cs typeface="Arial"/>
                <a:sym typeface="Arial"/>
              </a:rPr>
              <a:t>Notes:</a:t>
            </a:r>
            <a:endParaRPr b="1" sz="1100" u="sng">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b="1" lang="en-US" sz="1100">
                <a:latin typeface="Arial"/>
                <a:ea typeface="Arial"/>
                <a:cs typeface="Arial"/>
                <a:sym typeface="Arial"/>
              </a:rPr>
              <a:t>Validation</a:t>
            </a:r>
            <a:r>
              <a:rPr lang="en-US" sz="1100">
                <a:latin typeface="Arial"/>
                <a:ea typeface="Arial"/>
                <a:cs typeface="Arial"/>
                <a:sym typeface="Arial"/>
              </a:rPr>
              <a:t>: Crime rate was set to a 0-1 scale for both the </a:t>
            </a:r>
            <a:r>
              <a:rPr lang="en-US" sz="1100">
                <a:latin typeface="Arial"/>
                <a:ea typeface="Arial"/>
                <a:cs typeface="Arial"/>
                <a:sym typeface="Arial"/>
              </a:rPr>
              <a:t>predictive</a:t>
            </a:r>
            <a:r>
              <a:rPr lang="en-US" sz="1100">
                <a:latin typeface="Arial"/>
                <a:ea typeface="Arial"/>
                <a:cs typeface="Arial"/>
                <a:sym typeface="Arial"/>
              </a:rPr>
              <a:t> and actual variables. We initially ran a confusion matrix to assess sensitivity and specificity of our selected model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After this point, we ran a kfold analysis to test our model with 10 datasets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rPr>
              <a:t>The resulting RMSE consistently stays around 19% - The model could be better in terms of accuracy, but is consistent when applied to varied datasets </a:t>
            </a:r>
            <a:endParaRPr sz="1100">
              <a:latin typeface="Arial"/>
              <a:ea typeface="Arial"/>
              <a:cs typeface="Arial"/>
              <a:sym typeface="Arial"/>
            </a:endParaRPr>
          </a:p>
          <a:p>
            <a:pPr indent="0" lvl="0" marL="0" rtl="0" algn="l">
              <a:lnSpc>
                <a:spcPct val="115000"/>
              </a:lnSpc>
              <a:spcBef>
                <a:spcPts val="0"/>
              </a:spcBef>
              <a:spcAft>
                <a:spcPts val="0"/>
              </a:spcAft>
              <a:buNone/>
            </a:pPr>
            <a:br>
              <a:rPr lang="en-US" sz="1100">
                <a:latin typeface="Arial"/>
                <a:ea typeface="Arial"/>
                <a:cs typeface="Arial"/>
                <a:sym typeface="Arial"/>
              </a:rPr>
            </a:br>
            <a:endParaRPr sz="1100">
              <a:latin typeface="Arial"/>
              <a:ea typeface="Arial"/>
              <a:cs typeface="Arial"/>
              <a:sym typeface="Arial"/>
            </a:endParaRPr>
          </a:p>
        </p:txBody>
      </p:sp>
      <p:sp>
        <p:nvSpPr>
          <p:cNvPr id="539" name="Google Shape;539;gce786b1228_8_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6" name="Shape 566"/>
        <p:cNvGrpSpPr/>
        <p:nvPr/>
      </p:nvGrpSpPr>
      <p:grpSpPr>
        <a:xfrm>
          <a:off x="0" y="0"/>
          <a:ext cx="0" cy="0"/>
          <a:chOff x="0" y="0"/>
          <a:chExt cx="0" cy="0"/>
        </a:xfrm>
      </p:grpSpPr>
      <p:sp>
        <p:nvSpPr>
          <p:cNvPr id="567" name="Google Shape;567;g7a0bcfd04c_0_1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8" name="Google Shape;568;g7a0bcfd04c_0_1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sng"/>
              <a:t>Notes:</a:t>
            </a:r>
            <a:endParaRPr b="1" u="sng"/>
          </a:p>
          <a:p>
            <a:pPr indent="-317500" lvl="0" marL="457200" rtl="0" algn="l">
              <a:spcBef>
                <a:spcPts val="0"/>
              </a:spcBef>
              <a:spcAft>
                <a:spcPts val="0"/>
              </a:spcAft>
              <a:buSzPts val="1400"/>
              <a:buChar char="-"/>
            </a:pPr>
            <a:r>
              <a:rPr lang="en-US"/>
              <a:t>Last stop! Jessica</a:t>
            </a:r>
            <a:r>
              <a:rPr lang="en-US"/>
              <a:t> will recap the key findings, discuss the limitations and implications</a:t>
            </a:r>
            <a:r>
              <a:rPr lang="en-US"/>
              <a:t> os</a:t>
            </a:r>
            <a:r>
              <a:rPr lang="en-US"/>
              <a:t>, and possible next steps for further study and action based on the data, and then we’ll have some Q&amp;A.</a:t>
            </a:r>
            <a:endParaRPr/>
          </a:p>
        </p:txBody>
      </p:sp>
      <p:sp>
        <p:nvSpPr>
          <p:cNvPr id="569" name="Google Shape;569;g7a0bcfd04c_0_1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8" name="Shape 588"/>
        <p:cNvGrpSpPr/>
        <p:nvPr/>
      </p:nvGrpSpPr>
      <p:grpSpPr>
        <a:xfrm>
          <a:off x="0" y="0"/>
          <a:ext cx="0" cy="0"/>
          <a:chOff x="0" y="0"/>
          <a:chExt cx="0" cy="0"/>
        </a:xfrm>
      </p:grpSpPr>
      <p:sp>
        <p:nvSpPr>
          <p:cNvPr id="589" name="Google Shape;589;gc80b57eb8e_1_1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en-US" u="sng"/>
              <a:t>Notes:</a:t>
            </a:r>
            <a:endParaRPr b="1" u="sng"/>
          </a:p>
          <a:p>
            <a:pPr indent="-317500" lvl="0" marL="457200" rtl="0" algn="l">
              <a:lnSpc>
                <a:spcPct val="115000"/>
              </a:lnSpc>
              <a:spcBef>
                <a:spcPts val="0"/>
              </a:spcBef>
              <a:spcAft>
                <a:spcPts val="0"/>
              </a:spcAft>
              <a:buSzPts val="1400"/>
              <a:buChar char="-"/>
            </a:pPr>
            <a:r>
              <a:rPr lang="en-US" sz="1100">
                <a:latin typeface="Arial"/>
                <a:ea typeface="Arial"/>
                <a:cs typeface="Arial"/>
                <a:sym typeface="Arial"/>
              </a:rPr>
              <a:t>Working through 1.0+ million entries in data was a blessing given the diversity, breadth and depth of the information provided from various sources, but the large amounts of data also became a burden when it came to honing in on specific covariates in which to study. </a:t>
            </a:r>
            <a:br>
              <a:rPr lang="en-US" sz="1100">
                <a:latin typeface="Arial"/>
                <a:ea typeface="Arial"/>
                <a:cs typeface="Arial"/>
                <a:sym typeface="Arial"/>
              </a:rPr>
            </a:br>
            <a:endParaRPr sz="11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100">
                <a:latin typeface="Arial"/>
                <a:ea typeface="Arial"/>
                <a:cs typeface="Arial"/>
                <a:sym typeface="Arial"/>
              </a:rPr>
              <a:t>Although fascinating, arrest rate is an independent variable which needs more investigation, and became a challenging variable on which to run regression analysis. Median income is statistically significant as it relates to arrest rate e.g. the arrest rate is higher in more affluent communities, however, since the arrest rate is small overall, one in five crimes, our linear models did not show significance beyond median income for other variables on arrest rate. </a:t>
            </a:r>
            <a:br>
              <a:rPr lang="en-US" sz="1100">
                <a:latin typeface="Arial"/>
                <a:ea typeface="Arial"/>
                <a:cs typeface="Arial"/>
                <a:sym typeface="Arial"/>
              </a:rPr>
            </a:br>
            <a:endParaRPr sz="1100">
              <a:latin typeface="Arial"/>
              <a:ea typeface="Arial"/>
              <a:cs typeface="Arial"/>
              <a:sym typeface="Arial"/>
            </a:endParaRPr>
          </a:p>
          <a:p>
            <a:pPr indent="-317500" lvl="0" marL="457200" rtl="0" algn="l">
              <a:lnSpc>
                <a:spcPct val="115000"/>
              </a:lnSpc>
              <a:spcBef>
                <a:spcPts val="0"/>
              </a:spcBef>
              <a:spcAft>
                <a:spcPts val="0"/>
              </a:spcAft>
              <a:buSzPts val="1400"/>
              <a:buChar char="-"/>
            </a:pPr>
            <a:r>
              <a:rPr lang="en-US" sz="1100">
                <a:latin typeface="Arial"/>
                <a:ea typeface="Arial"/>
                <a:cs typeface="Arial"/>
                <a:sym typeface="Arial"/>
              </a:rPr>
              <a:t>We also looked at violent crime levels based on the FBI Crime Uniform Definitions to see what covariates might contribute to predicting violent crime in community areas. We did run some initial predictive models for violent crime, but given the scope of our analysis, and the data being so dispersed, we decided to focus on crime rate overall. </a:t>
            </a:r>
            <a:endParaRPr/>
          </a:p>
          <a:p>
            <a:pPr indent="0" lvl="0" marL="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sz="1100">
                <a:latin typeface="Arial"/>
                <a:ea typeface="Arial"/>
                <a:cs typeface="Arial"/>
                <a:sym typeface="Arial"/>
                <a:extLst>
                  <a:ext uri="http://customooxmlschemas.google.com/">
                    <go:slidesCustomData xmlns:go="http://customooxmlschemas.google.com/" textRoundtripDataId="0"/>
                  </a:ext>
                </a:extLst>
              </a:rPr>
              <a:t>Since our r-squared is 61% when looking at </a:t>
            </a:r>
            <a:r>
              <a:rPr lang="en-US"/>
              <a:t>income, % Black/Hispanic, % employed, and educational attainment we can explain this portion of the crime rate with these factors</a:t>
            </a:r>
            <a:r>
              <a:rPr lang="en-US" sz="1100">
                <a:latin typeface="Arial"/>
                <a:ea typeface="Arial"/>
                <a:cs typeface="Arial"/>
                <a:sym typeface="Arial"/>
                <a:extLst>
                  <a:ext uri="http://customooxmlschemas.google.com/">
                    <go:slidesCustomData xmlns:go="http://customooxmlschemas.google.com/" textRoundtripDataId="1"/>
                  </a:ext>
                </a:extLst>
              </a:rPr>
              <a:t>, however, there are clearly other socio-cultural factors which could be influencing crime rate, as an example the number of single parent homes or individuals who are not in the job market and are therefore not tracked as employed or unemployed. Pulling in a variety additional socio-cultural variables like those mentioned and testing them through our linear model would be an area for further research. </a:t>
            </a:r>
            <a:endParaRPr sz="1100">
              <a:latin typeface="Arial"/>
              <a:ea typeface="Arial"/>
              <a:cs typeface="Arial"/>
              <a:sym typeface="Arial"/>
            </a:endParaRPr>
          </a:p>
          <a:p>
            <a:pPr indent="0" lvl="0" marL="457200" rtl="0" algn="l">
              <a:lnSpc>
                <a:spcPct val="115000"/>
              </a:lnSpc>
              <a:spcBef>
                <a:spcPts val="0"/>
              </a:spcBef>
              <a:spcAft>
                <a:spcPts val="0"/>
              </a:spcAft>
              <a:buNone/>
            </a:pPr>
            <a:r>
              <a:t/>
            </a:r>
            <a:endParaRPr sz="1100">
              <a:latin typeface="Arial"/>
              <a:ea typeface="Arial"/>
              <a:cs typeface="Arial"/>
              <a:sym typeface="Arial"/>
            </a:endParaRPr>
          </a:p>
          <a:p>
            <a:pPr indent="-298450" lvl="0" marL="457200" rtl="0" algn="l">
              <a:lnSpc>
                <a:spcPct val="115000"/>
              </a:lnSpc>
              <a:spcBef>
                <a:spcPts val="0"/>
              </a:spcBef>
              <a:spcAft>
                <a:spcPts val="0"/>
              </a:spcAft>
              <a:buSzPts val="1100"/>
              <a:buFont typeface="Arial"/>
              <a:buChar char="-"/>
            </a:pPr>
            <a:r>
              <a:rPr lang="en-US"/>
              <a:t>Naturally, we were also limited by our own time/resourcing constraints. There may also be additional ways to group/categorize our data to better drill down into specific variables.</a:t>
            </a:r>
            <a:endParaRPr sz="1100">
              <a:latin typeface="Arial"/>
              <a:ea typeface="Arial"/>
              <a:cs typeface="Arial"/>
              <a:sym typeface="Arial"/>
            </a:endParaRPr>
          </a:p>
          <a:p>
            <a:pPr indent="0" lvl="0" marL="0" rtl="0" algn="l">
              <a:lnSpc>
                <a:spcPct val="115000"/>
              </a:lnSpc>
              <a:spcBef>
                <a:spcPts val="0"/>
              </a:spcBef>
              <a:spcAft>
                <a:spcPts val="0"/>
              </a:spcAft>
              <a:buNone/>
            </a:pPr>
            <a:r>
              <a:t/>
            </a:r>
            <a:endParaRPr/>
          </a:p>
        </p:txBody>
      </p:sp>
      <p:sp>
        <p:nvSpPr>
          <p:cNvPr id="590" name="Google Shape;590;gc80b57eb8e_1_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98" name="Google Shape;598;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sng"/>
              <a:t>Notes:</a:t>
            </a:r>
            <a:endParaRPr/>
          </a:p>
          <a:p>
            <a:pPr indent="0" lvl="0" marL="0" rtl="0" algn="l">
              <a:spcBef>
                <a:spcPts val="0"/>
              </a:spcBef>
              <a:spcAft>
                <a:spcPts val="0"/>
              </a:spcAft>
              <a:buClr>
                <a:schemeClr val="dk1"/>
              </a:buClr>
              <a:buFont typeface="Arial"/>
              <a:buNone/>
            </a:pPr>
            <a:r>
              <a:t/>
            </a:r>
            <a:endParaRPr/>
          </a:p>
          <a:p>
            <a:pPr indent="-298450" lvl="0" marL="457200" rtl="0" algn="l">
              <a:lnSpc>
                <a:spcPct val="115000"/>
              </a:lnSpc>
              <a:spcBef>
                <a:spcPts val="0"/>
              </a:spcBef>
              <a:spcAft>
                <a:spcPts val="0"/>
              </a:spcAft>
              <a:buClr>
                <a:schemeClr val="dk1"/>
              </a:buClr>
              <a:buSzPts val="1100"/>
              <a:buChar char="●"/>
            </a:pPr>
            <a:r>
              <a:rPr b="1" lang="en-US" sz="1100">
                <a:latin typeface="Arial"/>
                <a:ea typeface="Arial"/>
                <a:cs typeface="Arial"/>
                <a:sym typeface="Arial"/>
              </a:rPr>
              <a:t>Some key takeaways to impact change </a:t>
            </a:r>
            <a:endParaRPr b="1"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We can’t change race, of course….But we can affect employment and education → Which </a:t>
            </a:r>
            <a:r>
              <a:rPr i="1" lang="en-US" sz="1100">
                <a:latin typeface="Arial"/>
                <a:ea typeface="Arial"/>
                <a:cs typeface="Arial"/>
                <a:sym typeface="Arial"/>
              </a:rPr>
              <a:t>could</a:t>
            </a:r>
            <a:r>
              <a:rPr lang="en-US" sz="1100">
                <a:latin typeface="Arial"/>
                <a:ea typeface="Arial"/>
                <a:cs typeface="Arial"/>
                <a:sym typeface="Arial"/>
              </a:rPr>
              <a:t> (we can’t say “will” because correlation not causation) impact crime rates </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Based on the full linear model presented, we can see the strength of the relationship between median income levels, race, education level and employment on crime in various Chicago neighborhoods. </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Since median income and race are two of the largest predictors of crime and make-up the greatest variance in the linear model, the City of Chicago and the CPD could work together with community organizations in each neighborhood to understand the educational and employment opportunities within family units, schools and businesses in increase levels of median incomes thereby reducing crime. </a:t>
            </a:r>
            <a:endParaRPr sz="1100">
              <a:latin typeface="Arial"/>
              <a:ea typeface="Arial"/>
              <a:cs typeface="Arial"/>
              <a:sym typeface="Arial"/>
            </a:endParaRPr>
          </a:p>
          <a:p>
            <a:pPr indent="-298450" lvl="1" marL="914400" rtl="0" algn="l">
              <a:lnSpc>
                <a:spcPct val="115000"/>
              </a:lnSpc>
              <a:spcBef>
                <a:spcPts val="0"/>
              </a:spcBef>
              <a:spcAft>
                <a:spcPts val="0"/>
              </a:spcAft>
              <a:buClr>
                <a:schemeClr val="dk1"/>
              </a:buClr>
              <a:buSzPts val="1100"/>
              <a:buChar char="○"/>
            </a:pPr>
            <a:r>
              <a:rPr lang="en-US" sz="1100">
                <a:latin typeface="Arial"/>
                <a:ea typeface="Arial"/>
                <a:cs typeface="Arial"/>
                <a:sym typeface="Arial"/>
              </a:rPr>
              <a:t>Furthermore, the CPD can also use this predictive model to better understand community dynamics and their own bias as it relates to income level and race in order to develop and implement policing practices with appreciation, respect and support each neighborhood and their unique needs. Already the CPD is working to the end in this quote from Supt. David Brown, </a:t>
            </a:r>
            <a:r>
              <a:rPr lang="en-US" sz="1100">
                <a:highlight>
                  <a:srgbClr val="FFFFFF"/>
                </a:highlight>
                <a:latin typeface="Arial"/>
                <a:ea typeface="Arial"/>
                <a:cs typeface="Arial"/>
                <a:sym typeface="Arial"/>
              </a:rPr>
              <a:t>“Our strategy moving forward will focus on improving all areas of the department guided by five key pillars with the goal of improving public safety for every resident and visitor on every block throughout the city” (Chicago NBC, 2021). </a:t>
            </a:r>
            <a:endParaRPr sz="1100">
              <a:highlight>
                <a:srgbClr val="FFFFFF"/>
              </a:highlight>
              <a:latin typeface="Arial"/>
              <a:ea typeface="Arial"/>
              <a:cs typeface="Arial"/>
              <a:sym typeface="Arial"/>
            </a:endParaRPr>
          </a:p>
          <a:p>
            <a:pPr indent="-298450" lvl="1" marL="914400" rtl="0" algn="l">
              <a:lnSpc>
                <a:spcPct val="115000"/>
              </a:lnSpc>
              <a:spcBef>
                <a:spcPts val="0"/>
              </a:spcBef>
              <a:spcAft>
                <a:spcPts val="0"/>
              </a:spcAft>
              <a:buSzPts val="1100"/>
              <a:buFont typeface="Arial"/>
              <a:buChar char="○"/>
            </a:pPr>
            <a:r>
              <a:t/>
            </a:r>
            <a:endParaRPr sz="1100">
              <a:latin typeface="Arial"/>
              <a:ea typeface="Arial"/>
              <a:cs typeface="Arial"/>
              <a:sym typeface="Arial"/>
            </a:endParaRPr>
          </a:p>
        </p:txBody>
      </p:sp>
      <p:sp>
        <p:nvSpPr>
          <p:cNvPr id="599" name="Google Shape;599;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1" name="Shape 611"/>
        <p:cNvGrpSpPr/>
        <p:nvPr/>
      </p:nvGrpSpPr>
      <p:grpSpPr>
        <a:xfrm>
          <a:off x="0" y="0"/>
          <a:ext cx="0" cy="0"/>
          <a:chOff x="0" y="0"/>
          <a:chExt cx="0" cy="0"/>
        </a:xfrm>
      </p:grpSpPr>
      <p:sp>
        <p:nvSpPr>
          <p:cNvPr id="612" name="Google Shape;612;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13" name="Google Shape;613;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SzPts val="2600"/>
              <a:buNone/>
            </a:pPr>
            <a:r>
              <a:rPr b="1" lang="en-US" sz="1100" u="sng">
                <a:solidFill>
                  <a:srgbClr val="000000"/>
                </a:solidFill>
              </a:rPr>
              <a:t>Notes</a:t>
            </a:r>
            <a:endParaRPr b="1" sz="1100" u="sng">
              <a:solidFill>
                <a:srgbClr val="000000"/>
              </a:solidFill>
            </a:endParaRPr>
          </a:p>
          <a:p>
            <a:pPr indent="-298450" lvl="0" marL="457200" rtl="0" algn="l">
              <a:lnSpc>
                <a:spcPct val="90000"/>
              </a:lnSpc>
              <a:spcBef>
                <a:spcPts val="0"/>
              </a:spcBef>
              <a:spcAft>
                <a:spcPts val="0"/>
              </a:spcAft>
              <a:buClr>
                <a:srgbClr val="000000"/>
              </a:buClr>
              <a:buSzPts val="1100"/>
              <a:buChar char="-"/>
            </a:pPr>
            <a:r>
              <a:rPr lang="en-US" sz="1100">
                <a:solidFill>
                  <a:srgbClr val="000000"/>
                </a:solidFill>
              </a:rPr>
              <a:t>We wanted to leave you with a </a:t>
            </a:r>
            <a:r>
              <a:rPr lang="en-US" sz="1100">
                <a:solidFill>
                  <a:srgbClr val="000000"/>
                </a:solidFill>
              </a:rPr>
              <a:t>parting quote and image.</a:t>
            </a:r>
            <a:endParaRPr sz="1100">
              <a:solidFill>
                <a:srgbClr val="000000"/>
              </a:solidFill>
            </a:endParaRPr>
          </a:p>
          <a:p>
            <a:pPr indent="-298450" lvl="0" marL="457200" rtl="0" algn="l">
              <a:lnSpc>
                <a:spcPct val="90000"/>
              </a:lnSpc>
              <a:spcBef>
                <a:spcPts val="0"/>
              </a:spcBef>
              <a:spcAft>
                <a:spcPts val="0"/>
              </a:spcAft>
              <a:buClr>
                <a:srgbClr val="000000"/>
              </a:buClr>
              <a:buSzPts val="1100"/>
              <a:buChar char="-"/>
            </a:pPr>
            <a:r>
              <a:rPr lang="en-US" sz="1100">
                <a:solidFill>
                  <a:srgbClr val="000000"/>
                </a:solidFill>
              </a:rPr>
              <a:t>To wrap up our tale of two cities (of Chicago) we wanted to share a community developed mural that demonstrates the hopes, vision and desire for respectful connections. </a:t>
            </a:r>
            <a:endParaRPr sz="1100">
              <a:solidFill>
                <a:srgbClr val="000000"/>
              </a:solidFill>
            </a:endParaRPr>
          </a:p>
          <a:p>
            <a:pPr indent="-298450" lvl="0" marL="457200" rtl="0" algn="l">
              <a:lnSpc>
                <a:spcPct val="90000"/>
              </a:lnSpc>
              <a:spcBef>
                <a:spcPts val="0"/>
              </a:spcBef>
              <a:spcAft>
                <a:spcPts val="0"/>
              </a:spcAft>
              <a:buClr>
                <a:srgbClr val="000000"/>
              </a:buClr>
              <a:buSzPts val="1100"/>
              <a:buChar char="-"/>
            </a:pPr>
            <a:r>
              <a:rPr lang="en-US" sz="1100">
                <a:solidFill>
                  <a:srgbClr val="000000"/>
                </a:solidFill>
              </a:rPr>
              <a:t>Crime influences how a community envisions itself internally and how it is viewed externally by policy makers, businesses and law enforcement.</a:t>
            </a:r>
            <a:endParaRPr sz="1100">
              <a:solidFill>
                <a:srgbClr val="000000"/>
              </a:solidFill>
            </a:endParaRPr>
          </a:p>
          <a:p>
            <a:pPr indent="-298450" lvl="0" marL="457200" rtl="0" algn="l">
              <a:lnSpc>
                <a:spcPct val="90000"/>
              </a:lnSpc>
              <a:spcBef>
                <a:spcPts val="0"/>
              </a:spcBef>
              <a:spcAft>
                <a:spcPts val="0"/>
              </a:spcAft>
              <a:buClr>
                <a:srgbClr val="000000"/>
              </a:buClr>
              <a:buSzPts val="1100"/>
              <a:buChar char="-"/>
            </a:pPr>
            <a:r>
              <a:rPr lang="en-US" sz="1100"/>
              <a:t>Data driven decisions can support community development, support and access to resources in </a:t>
            </a:r>
            <a:r>
              <a:rPr lang="en-US" sz="1100">
                <a:solidFill>
                  <a:srgbClr val="000000"/>
                </a:solidFill>
              </a:rPr>
              <a:t>Chicago especially around education and employment, which can lead to a safer and equitable experience where community members can express themselves and build a future together.  </a:t>
            </a:r>
            <a:endParaRPr sz="100">
              <a:solidFill>
                <a:srgbClr val="000000"/>
              </a:solidFill>
            </a:endParaRPr>
          </a:p>
        </p:txBody>
      </p:sp>
      <p:sp>
        <p:nvSpPr>
          <p:cNvPr id="614" name="Google Shape;614;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1" name="Shape 621"/>
        <p:cNvGrpSpPr/>
        <p:nvPr/>
      </p:nvGrpSpPr>
      <p:grpSpPr>
        <a:xfrm>
          <a:off x="0" y="0"/>
          <a:ext cx="0" cy="0"/>
          <a:chOff x="0" y="0"/>
          <a:chExt cx="0" cy="0"/>
        </a:xfrm>
      </p:grpSpPr>
      <p:sp>
        <p:nvSpPr>
          <p:cNvPr id="622" name="Google Shape;62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3" name="Google Shape;62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sng"/>
              <a:t>N</a:t>
            </a:r>
            <a:r>
              <a:rPr b="1" lang="en-US" u="sng"/>
              <a:t>otes:</a:t>
            </a:r>
            <a:endParaRPr b="1" u="sng"/>
          </a:p>
          <a:p>
            <a:pPr indent="-317500" lvl="0" marL="457200" rtl="0" algn="l">
              <a:spcBef>
                <a:spcPts val="0"/>
              </a:spcBef>
              <a:spcAft>
                <a:spcPts val="0"/>
              </a:spcAft>
              <a:buSzPts val="1400"/>
              <a:buChar char="-"/>
            </a:pPr>
            <a:r>
              <a:rPr lang="en-US"/>
              <a:t>Thank you very </a:t>
            </a:r>
            <a:r>
              <a:rPr lang="en-US"/>
              <a:t>much for listening to our tale of two cities! We’ll now open it up to your questions.</a:t>
            </a:r>
            <a:endParaRPr/>
          </a:p>
        </p:txBody>
      </p:sp>
      <p:sp>
        <p:nvSpPr>
          <p:cNvPr id="624" name="Google Shape;62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9" name="Shape 629"/>
        <p:cNvGrpSpPr/>
        <p:nvPr/>
      </p:nvGrpSpPr>
      <p:grpSpPr>
        <a:xfrm>
          <a:off x="0" y="0"/>
          <a:ext cx="0" cy="0"/>
          <a:chOff x="0" y="0"/>
          <a:chExt cx="0" cy="0"/>
        </a:xfrm>
      </p:grpSpPr>
      <p:sp>
        <p:nvSpPr>
          <p:cNvPr id="630" name="Google Shape;630;gce786b1228_6_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1" name="Google Shape;631;gce786b1228_6_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spcBef>
                <a:spcPts val="0"/>
              </a:spcBef>
              <a:spcAft>
                <a:spcPts val="0"/>
              </a:spcAft>
              <a:buNone/>
            </a:pPr>
            <a:r>
              <a:t/>
            </a:r>
            <a:endParaRPr/>
          </a:p>
        </p:txBody>
      </p:sp>
      <p:sp>
        <p:nvSpPr>
          <p:cNvPr id="632" name="Google Shape;632;gce786b1228_6_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7a0bcfd04c_0_2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7a0bcfd04c_0_2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a:p>
        </p:txBody>
      </p:sp>
      <p:sp>
        <p:nvSpPr>
          <p:cNvPr id="640" name="Google Shape;640;g7a0bcfd04c_0_2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c9159d5c10_0_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2" name="Google Shape;222;gc9159d5c10_0_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1100" u="sng"/>
              <a:t>Notes</a:t>
            </a:r>
            <a:endParaRPr b="1" sz="1100" u="sng"/>
          </a:p>
          <a:p>
            <a:pPr indent="-298450" lvl="0" marL="457200" rtl="0" algn="l">
              <a:lnSpc>
                <a:spcPct val="90000"/>
              </a:lnSpc>
              <a:spcBef>
                <a:spcPts val="0"/>
              </a:spcBef>
              <a:spcAft>
                <a:spcPts val="0"/>
              </a:spcAft>
              <a:buSzPts val="1100"/>
              <a:buFont typeface="Calibri"/>
              <a:buChar char="-"/>
            </a:pPr>
            <a:r>
              <a:rPr lang="en-US" sz="1100"/>
              <a:t>This quote from A Tale of Two Cities may look familiar!</a:t>
            </a:r>
            <a:endParaRPr sz="1100"/>
          </a:p>
          <a:p>
            <a:pPr indent="-298450" lvl="0" marL="457200" rtl="0" algn="l">
              <a:lnSpc>
                <a:spcPct val="90000"/>
              </a:lnSpc>
              <a:spcBef>
                <a:spcPts val="0"/>
              </a:spcBef>
              <a:spcAft>
                <a:spcPts val="0"/>
              </a:spcAft>
              <a:buSzPts val="1100"/>
              <a:buFont typeface="Calibri"/>
              <a:buChar char="-"/>
            </a:pPr>
            <a:r>
              <a:rPr lang="en-US" sz="1100"/>
              <a:t>It comes from a different</a:t>
            </a:r>
            <a:r>
              <a:rPr lang="en-US" sz="1100"/>
              <a:t> context, but</a:t>
            </a:r>
            <a:r>
              <a:rPr lang="en-US" sz="1100"/>
              <a:t> we feel it resonates with our  problem of practice.</a:t>
            </a:r>
            <a:endParaRPr sz="1100"/>
          </a:p>
          <a:p>
            <a:pPr indent="-298450" lvl="0" marL="457200" rtl="0" algn="l">
              <a:lnSpc>
                <a:spcPct val="90000"/>
              </a:lnSpc>
              <a:spcBef>
                <a:spcPts val="0"/>
              </a:spcBef>
              <a:spcAft>
                <a:spcPts val="0"/>
              </a:spcAft>
              <a:buSzPts val="1100"/>
              <a:buFont typeface="Calibri"/>
              <a:buChar char="-"/>
            </a:pPr>
            <a:r>
              <a:rPr lang="en-US" sz="1100"/>
              <a:t>The problem is this: how</a:t>
            </a:r>
            <a:r>
              <a:rPr lang="en-US" sz="1100"/>
              <a:t> safe you are, and whether you get justice </a:t>
            </a:r>
            <a:r>
              <a:rPr i="1" lang="en-US" sz="1100"/>
              <a:t>shouldn’t </a:t>
            </a:r>
            <a:r>
              <a:rPr lang="en-US" sz="1100"/>
              <a:t>vary by which neighborhood you live in, but in many US Cities, it does, and significantly so.</a:t>
            </a:r>
            <a:endParaRPr sz="1100"/>
          </a:p>
          <a:p>
            <a:pPr indent="-298450" lvl="0" marL="457200" rtl="0" algn="l">
              <a:lnSpc>
                <a:spcPct val="100000"/>
              </a:lnSpc>
              <a:spcBef>
                <a:spcPts val="0"/>
              </a:spcBef>
              <a:spcAft>
                <a:spcPts val="0"/>
              </a:spcAft>
              <a:buSzPts val="1100"/>
              <a:buFont typeface="Calibri"/>
              <a:buChar char="-"/>
            </a:pPr>
            <a:r>
              <a:rPr lang="en-US" sz="1100"/>
              <a:t>We set out to understand how this manifests in Chicago what factors can help explain and/or predict it.</a:t>
            </a:r>
            <a:endParaRPr sz="1100">
              <a:solidFill>
                <a:srgbClr val="000000"/>
              </a:solidFill>
            </a:endParaRPr>
          </a:p>
          <a:p>
            <a:pPr indent="0" lvl="0" marL="0" rtl="0" algn="l">
              <a:lnSpc>
                <a:spcPct val="90000"/>
              </a:lnSpc>
              <a:spcBef>
                <a:spcPts val="1000"/>
              </a:spcBef>
              <a:spcAft>
                <a:spcPts val="0"/>
              </a:spcAft>
              <a:buSzPts val="1100"/>
              <a:buNone/>
            </a:pPr>
            <a:r>
              <a:rPr b="1" lang="en-US" sz="1100" u="sng"/>
              <a:t>Sources: </a:t>
            </a:r>
            <a:endParaRPr b="1" sz="1100" u="sng"/>
          </a:p>
          <a:p>
            <a:pPr indent="0" lvl="0" marL="0" rtl="0" algn="l">
              <a:spcBef>
                <a:spcPts val="0"/>
              </a:spcBef>
              <a:spcAft>
                <a:spcPts val="0"/>
              </a:spcAft>
              <a:buClr>
                <a:schemeClr val="dk1"/>
              </a:buClr>
              <a:buSzPts val="1100"/>
              <a:buFont typeface="Arial"/>
              <a:buNone/>
            </a:pPr>
            <a:r>
              <a:rPr lang="en-US" sz="1100" u="sng">
                <a:solidFill>
                  <a:schemeClr val="hlink"/>
                </a:solidFill>
                <a:hlinkClick r:id="rId2"/>
              </a:rPr>
              <a:t>https://www.goodreads.com/work/quotes/2956372-a-tale-of-two-cities</a:t>
            </a:r>
            <a:endParaRPr b="1" sz="1100" u="sng"/>
          </a:p>
          <a:p>
            <a:pPr indent="0" lvl="0" marL="0" rtl="0" algn="l">
              <a:spcBef>
                <a:spcPts val="0"/>
              </a:spcBef>
              <a:spcAft>
                <a:spcPts val="0"/>
              </a:spcAft>
              <a:buSzPts val="1100"/>
              <a:buNone/>
            </a:pPr>
            <a:r>
              <a:t/>
            </a:r>
            <a:endParaRPr sz="1500">
              <a:latin typeface="Arial"/>
              <a:ea typeface="Arial"/>
              <a:cs typeface="Arial"/>
              <a:sym typeface="Arial"/>
            </a:endParaRPr>
          </a:p>
        </p:txBody>
      </p:sp>
      <p:sp>
        <p:nvSpPr>
          <p:cNvPr id="223" name="Google Shape;223;gc9159d5c10_0_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gcaf80646e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gcaf80646e9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u="sng"/>
              <a:t>Notes:</a:t>
            </a:r>
            <a:endParaRPr sz="1100">
              <a:latin typeface="Arial"/>
              <a:ea typeface="Arial"/>
              <a:cs typeface="Arial"/>
              <a:sym typeface="Arial"/>
            </a:endParaRPr>
          </a:p>
        </p:txBody>
      </p:sp>
      <p:sp>
        <p:nvSpPr>
          <p:cNvPr id="649" name="Google Shape;649;gcaf80646e9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7a0bcfd120_0_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7a0bcfd120_0_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b="1" lang="en-US" u="sng"/>
              <a:t>Notes:</a:t>
            </a:r>
            <a:endParaRPr b="1" u="sng"/>
          </a:p>
          <a:p>
            <a:pPr indent="-317500" lvl="0" marL="457200" rtl="0" algn="l">
              <a:spcBef>
                <a:spcPts val="0"/>
              </a:spcBef>
              <a:spcAft>
                <a:spcPts val="0"/>
              </a:spcAft>
              <a:buSzPts val="1400"/>
              <a:buChar char="-"/>
            </a:pPr>
            <a:r>
              <a:rPr lang="en-US"/>
              <a:t>Here is the plot of crime counts by year. We did not find there to be very notable variation by year. (We also looked at the days of the week, and did not find notable variation there. .</a:t>
            </a:r>
            <a:endParaRPr b="1" u="sng"/>
          </a:p>
        </p:txBody>
      </p:sp>
      <p:sp>
        <p:nvSpPr>
          <p:cNvPr id="658" name="Google Shape;658;g7a0bcfd120_0_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5" name="Shape 665"/>
        <p:cNvGrpSpPr/>
        <p:nvPr/>
      </p:nvGrpSpPr>
      <p:grpSpPr>
        <a:xfrm>
          <a:off x="0" y="0"/>
          <a:ext cx="0" cy="0"/>
          <a:chOff x="0" y="0"/>
          <a:chExt cx="0" cy="0"/>
        </a:xfrm>
      </p:grpSpPr>
      <p:sp>
        <p:nvSpPr>
          <p:cNvPr id="666" name="Google Shape;666;gce786b1228_8_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67" name="Google Shape;667;gce786b1228_8_10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t/>
            </a:r>
            <a:endParaRPr b="1" sz="1100">
              <a:latin typeface="Arial"/>
              <a:ea typeface="Arial"/>
              <a:cs typeface="Arial"/>
              <a:sym typeface="Arial"/>
            </a:endParaRPr>
          </a:p>
        </p:txBody>
      </p:sp>
      <p:sp>
        <p:nvSpPr>
          <p:cNvPr id="668" name="Google Shape;668;gce786b1228_8_10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ce786b1228_6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gce786b1228_6_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457200" rtl="0" algn="l">
              <a:lnSpc>
                <a:spcPct val="115000"/>
              </a:lnSpc>
              <a:spcBef>
                <a:spcPts val="0"/>
              </a:spcBef>
              <a:spcAft>
                <a:spcPts val="0"/>
              </a:spcAft>
              <a:buNone/>
            </a:pPr>
            <a:r>
              <a:t/>
            </a:r>
            <a:endParaRPr b="1" sz="1100">
              <a:latin typeface="Arial"/>
              <a:ea typeface="Arial"/>
              <a:cs typeface="Arial"/>
              <a:sym typeface="Arial"/>
            </a:endParaRPr>
          </a:p>
        </p:txBody>
      </p:sp>
      <p:sp>
        <p:nvSpPr>
          <p:cNvPr id="676" name="Google Shape;676;gce786b1228_6_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gce786b1228_6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85" name="Google Shape;685;gce786b1228_6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6" name="Google Shape;686;gce786b1228_6_19: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2" name="Shape 692"/>
        <p:cNvGrpSpPr/>
        <p:nvPr/>
      </p:nvGrpSpPr>
      <p:grpSpPr>
        <a:xfrm>
          <a:off x="0" y="0"/>
          <a:ext cx="0" cy="0"/>
          <a:chOff x="0" y="0"/>
          <a:chExt cx="0" cy="0"/>
        </a:xfrm>
      </p:grpSpPr>
      <p:sp>
        <p:nvSpPr>
          <p:cNvPr id="693" name="Google Shape;693;gce786b1228_6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4" name="Google Shape;694;gce786b1228_6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5" name="Google Shape;695;gce786b1228_6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1" name="Shape 701"/>
        <p:cNvGrpSpPr/>
        <p:nvPr/>
      </p:nvGrpSpPr>
      <p:grpSpPr>
        <a:xfrm>
          <a:off x="0" y="0"/>
          <a:ext cx="0" cy="0"/>
          <a:chOff x="0" y="0"/>
          <a:chExt cx="0" cy="0"/>
        </a:xfrm>
      </p:grpSpPr>
      <p:sp>
        <p:nvSpPr>
          <p:cNvPr id="702" name="Google Shape;702;gce786b1228_6_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03" name="Google Shape;703;gce786b1228_6_3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4" name="Google Shape;704;gce786b1228_6_3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c9159d5c10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 name="Google Shape;233;gc9159d5c10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100"/>
              <a:buNone/>
            </a:pPr>
            <a:r>
              <a:rPr b="1" lang="en-US" sz="1100" u="sng"/>
              <a:t>Notes:</a:t>
            </a:r>
            <a:endParaRPr b="1" sz="1100" u="sng"/>
          </a:p>
          <a:p>
            <a:pPr indent="-298450" lvl="0" marL="457200" rtl="0" algn="l">
              <a:lnSpc>
                <a:spcPct val="90000"/>
              </a:lnSpc>
              <a:spcBef>
                <a:spcPts val="0"/>
              </a:spcBef>
              <a:spcAft>
                <a:spcPts val="0"/>
              </a:spcAft>
              <a:buSzPts val="1100"/>
              <a:buChar char="-"/>
            </a:pPr>
            <a:r>
              <a:rPr lang="en-US" sz="1100"/>
              <a:t>In many US cities life expectancy varies hugely in the space of a few blocks.</a:t>
            </a:r>
            <a:endParaRPr sz="1100"/>
          </a:p>
          <a:p>
            <a:pPr indent="-298450" lvl="0" marL="457200" rtl="0" algn="l">
              <a:lnSpc>
                <a:spcPct val="90000"/>
              </a:lnSpc>
              <a:spcBef>
                <a:spcPts val="0"/>
              </a:spcBef>
              <a:spcAft>
                <a:spcPts val="0"/>
              </a:spcAft>
              <a:buSzPts val="1100"/>
              <a:buChar char="-"/>
            </a:pPr>
            <a:r>
              <a:rPr lang="en-US" sz="1100"/>
              <a:t>We will reveal our own heat map later, but in the meantime, these two from external sources </a:t>
            </a:r>
            <a:r>
              <a:rPr lang="en-US" sz="1100"/>
              <a:t>show the great variability in life expectancy and crime across Chicago.</a:t>
            </a:r>
            <a:endParaRPr sz="1100"/>
          </a:p>
          <a:p>
            <a:pPr indent="-298450" lvl="0" marL="457200" rtl="0" algn="l">
              <a:lnSpc>
                <a:spcPct val="90000"/>
              </a:lnSpc>
              <a:spcBef>
                <a:spcPts val="0"/>
              </a:spcBef>
              <a:spcAft>
                <a:spcPts val="0"/>
              </a:spcAft>
              <a:buSzPts val="1100"/>
              <a:buChar char="-"/>
            </a:pPr>
            <a:r>
              <a:rPr lang="en-US" sz="1100"/>
              <a:t>There is a  stunning similarity between the areas in dark orange, with the lowest life expectancy, and those in dark blue, with the highest levels of crime. </a:t>
            </a:r>
            <a:endParaRPr sz="1100"/>
          </a:p>
          <a:p>
            <a:pPr indent="-298450" lvl="0" marL="457200" rtl="0" algn="l">
              <a:lnSpc>
                <a:spcPct val="90000"/>
              </a:lnSpc>
              <a:spcBef>
                <a:spcPts val="0"/>
              </a:spcBef>
              <a:spcAft>
                <a:spcPts val="0"/>
              </a:spcAft>
              <a:buSzPts val="1100"/>
              <a:buChar char="-"/>
            </a:pPr>
            <a:r>
              <a:rPr lang="en-US" sz="1100"/>
              <a:t>This begs the question “what is going on?” </a:t>
            </a:r>
            <a:endParaRPr sz="1100"/>
          </a:p>
          <a:p>
            <a:pPr indent="-298450" lvl="0" marL="457200" rtl="0" algn="l">
              <a:lnSpc>
                <a:spcPct val="90000"/>
              </a:lnSpc>
              <a:spcBef>
                <a:spcPts val="0"/>
              </a:spcBef>
              <a:spcAft>
                <a:spcPts val="0"/>
              </a:spcAft>
              <a:buSzPts val="1100"/>
              <a:buChar char="-"/>
            </a:pPr>
            <a:r>
              <a:rPr lang="en-US" sz="1100">
                <a:highlight>
                  <a:srgbClr val="FFFFFF"/>
                </a:highlight>
              </a:rPr>
              <a:t>The news articles and literature we reviewed suggested numerous factors that could potentially be at play, including racial segregation, poverty, housing costs, unemployment and lack of social services, which tend to disproportionately affect certain neighborhoods.</a:t>
            </a:r>
            <a:endParaRPr sz="1100">
              <a:highlight>
                <a:srgbClr val="FFFFFF"/>
              </a:highlight>
            </a:endParaRPr>
          </a:p>
          <a:p>
            <a:pPr indent="0" lvl="0" marL="0" rtl="0" algn="l">
              <a:lnSpc>
                <a:spcPct val="90000"/>
              </a:lnSpc>
              <a:spcBef>
                <a:spcPts val="1000"/>
              </a:spcBef>
              <a:spcAft>
                <a:spcPts val="0"/>
              </a:spcAft>
              <a:buSzPts val="1100"/>
              <a:buNone/>
            </a:pPr>
            <a:r>
              <a:rPr b="1" lang="en-US" u="sng"/>
              <a:t>Sources</a:t>
            </a:r>
            <a:endParaRPr b="1" u="sng"/>
          </a:p>
          <a:p>
            <a:pPr indent="0" lvl="0" marL="0" rtl="0" algn="l">
              <a:lnSpc>
                <a:spcPct val="90000"/>
              </a:lnSpc>
              <a:spcBef>
                <a:spcPts val="1000"/>
              </a:spcBef>
              <a:spcAft>
                <a:spcPts val="0"/>
              </a:spcAft>
              <a:buSzPts val="1100"/>
              <a:buNone/>
            </a:pPr>
            <a:r>
              <a:rPr lang="en-US" sz="1100" u="sng">
                <a:solidFill>
                  <a:schemeClr val="hlink"/>
                </a:solidFill>
                <a:hlinkClick r:id="rId2"/>
              </a:rPr>
              <a:t>https://www.neighborhoodscout.com/il/chicago/crime#:~:text=With%20a%20crime%20rate%20of,here%20is%20one%20in%2025</a:t>
            </a:r>
            <a:endParaRPr sz="1100"/>
          </a:p>
          <a:p>
            <a:pPr indent="0" lvl="0" marL="0" rtl="0" algn="l">
              <a:lnSpc>
                <a:spcPct val="115000"/>
              </a:lnSpc>
              <a:spcBef>
                <a:spcPts val="0"/>
              </a:spcBef>
              <a:spcAft>
                <a:spcPts val="0"/>
              </a:spcAft>
              <a:buSzPts val="1100"/>
              <a:buNone/>
            </a:pPr>
            <a:r>
              <a:rPr lang="en-US" sz="1100" u="sng">
                <a:solidFill>
                  <a:srgbClr val="1155CC"/>
                </a:solidFill>
                <a:hlinkClick r:id="rId3">
                  <a:extLst>
                    <a:ext uri="{A12FA001-AC4F-418D-AE19-62706E023703}">
                      <ahyp:hlinkClr val="tx"/>
                    </a:ext>
                  </a:extLst>
                </a:hlinkClick>
              </a:rPr>
              <a:t>On the Origins of the Violent Neighborhood: A Study of the Nature and Predictors of Crime-Type Differentiation across Chicago Neighborhoods </a:t>
            </a:r>
            <a:endParaRPr sz="1100"/>
          </a:p>
          <a:p>
            <a:pPr indent="0" lvl="0" marL="0" rtl="0" algn="l">
              <a:lnSpc>
                <a:spcPct val="115000"/>
              </a:lnSpc>
              <a:spcBef>
                <a:spcPts val="0"/>
              </a:spcBef>
              <a:spcAft>
                <a:spcPts val="0"/>
              </a:spcAft>
              <a:buSzPts val="1100"/>
              <a:buNone/>
            </a:pPr>
            <a:r>
              <a:rPr lang="en-US" sz="1100" u="sng">
                <a:solidFill>
                  <a:schemeClr val="hlink"/>
                </a:solidFill>
                <a:hlinkClick r:id="rId4"/>
              </a:rPr>
              <a:t>https://time.com/5608268/zip-code-health/</a:t>
            </a:r>
            <a:endParaRPr sz="1100"/>
          </a:p>
          <a:p>
            <a:pPr indent="0" lvl="0" marL="0" rtl="0" algn="l">
              <a:lnSpc>
                <a:spcPct val="115000"/>
              </a:lnSpc>
              <a:spcBef>
                <a:spcPts val="0"/>
              </a:spcBef>
              <a:spcAft>
                <a:spcPts val="0"/>
              </a:spcAft>
              <a:buSzPts val="1100"/>
              <a:buNone/>
            </a:pPr>
            <a:r>
              <a:rPr lang="en-US" sz="1100" u="sng">
                <a:solidFill>
                  <a:srgbClr val="1155CC"/>
                </a:solidFill>
                <a:hlinkClick r:id="rId5">
                  <a:extLst>
                    <a:ext uri="{A12FA001-AC4F-418D-AE19-62706E023703}">
                      <ahyp:hlinkClr val="tx"/>
                    </a:ext>
                  </a:extLst>
                </a:hlinkClick>
              </a:rPr>
              <a:t>Why Is There More Crime in Cities? </a:t>
            </a:r>
            <a:endParaRPr sz="1100"/>
          </a:p>
          <a:p>
            <a:pPr indent="0" lvl="0" marL="0" rtl="0" algn="l">
              <a:lnSpc>
                <a:spcPct val="115000"/>
              </a:lnSpc>
              <a:spcBef>
                <a:spcPts val="0"/>
              </a:spcBef>
              <a:spcAft>
                <a:spcPts val="0"/>
              </a:spcAft>
              <a:buClr>
                <a:schemeClr val="dk1"/>
              </a:buClr>
              <a:buSzPts val="1100"/>
              <a:buFont typeface="Arial"/>
              <a:buNone/>
            </a:pPr>
            <a:r>
              <a:rPr lang="en-US" sz="1100" u="sng">
                <a:solidFill>
                  <a:srgbClr val="1155CC"/>
                </a:solidFill>
                <a:hlinkClick r:id="rId6">
                  <a:extLst>
                    <a:ext uri="{A12FA001-AC4F-418D-AE19-62706E023703}">
                      <ahyp:hlinkClr val="tx"/>
                    </a:ext>
                  </a:extLst>
                </a:hlinkClick>
              </a:rPr>
              <a:t>Crime, the Criminal Justice System, and Socioeconomic Inequality (aeaweb.org)</a:t>
            </a:r>
            <a:endParaRPr sz="1100"/>
          </a:p>
          <a:p>
            <a:pPr indent="0" lvl="0" marL="0" rtl="0" algn="l">
              <a:spcBef>
                <a:spcPts val="0"/>
              </a:spcBef>
              <a:spcAft>
                <a:spcPts val="0"/>
              </a:spcAft>
              <a:buClr>
                <a:schemeClr val="dk1"/>
              </a:buClr>
              <a:buSzPts val="1100"/>
              <a:buFont typeface="Arial"/>
              <a:buNone/>
            </a:pPr>
            <a:r>
              <a:t/>
            </a:r>
            <a:endParaRPr sz="15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500">
              <a:latin typeface="Arial"/>
              <a:ea typeface="Arial"/>
              <a:cs typeface="Arial"/>
              <a:sym typeface="Arial"/>
            </a:endParaRPr>
          </a:p>
          <a:p>
            <a:pPr indent="0" lvl="0" marL="0" rtl="0" algn="l">
              <a:spcBef>
                <a:spcPts val="0"/>
              </a:spcBef>
              <a:spcAft>
                <a:spcPts val="0"/>
              </a:spcAft>
              <a:buSzPts val="1100"/>
              <a:buNone/>
            </a:pPr>
            <a:r>
              <a:t/>
            </a:r>
            <a:endParaRPr sz="1100">
              <a:solidFill>
                <a:srgbClr val="1C3564"/>
              </a:solidFill>
              <a:highlight>
                <a:srgbClr val="FFFFFF"/>
              </a:highlight>
              <a:latin typeface="Arial"/>
              <a:ea typeface="Arial"/>
              <a:cs typeface="Arial"/>
              <a:sym typeface="Arial"/>
            </a:endParaRPr>
          </a:p>
          <a:p>
            <a:pPr indent="0" lvl="0" marL="0" rtl="0" algn="l">
              <a:spcBef>
                <a:spcPts val="0"/>
              </a:spcBef>
              <a:spcAft>
                <a:spcPts val="0"/>
              </a:spcAft>
              <a:buSzPts val="1100"/>
              <a:buNone/>
            </a:pPr>
            <a:r>
              <a:t/>
            </a:r>
            <a:endParaRPr sz="1500">
              <a:latin typeface="Arial"/>
              <a:ea typeface="Arial"/>
              <a:cs typeface="Arial"/>
              <a:sym typeface="Arial"/>
            </a:endParaRPr>
          </a:p>
        </p:txBody>
      </p:sp>
      <p:sp>
        <p:nvSpPr>
          <p:cNvPr id="234" name="Google Shape;234;gc9159d5c10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c84268eb41_0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6" name="Google Shape;246;gc84268eb41_0_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sz="1100" u="sng"/>
              <a:t>Notes</a:t>
            </a:r>
            <a:r>
              <a:rPr lang="en-US" sz="1100"/>
              <a:t> </a:t>
            </a:r>
            <a:endParaRPr sz="1100"/>
          </a:p>
          <a:p>
            <a:pPr indent="-298450" lvl="0" marL="457200" rtl="0" algn="l">
              <a:spcBef>
                <a:spcPts val="0"/>
              </a:spcBef>
              <a:spcAft>
                <a:spcPts val="0"/>
              </a:spcAft>
              <a:buSzPts val="1100"/>
              <a:buFont typeface="Calibri"/>
              <a:buChar char="-"/>
            </a:pPr>
            <a:r>
              <a:rPr lang="en-US" sz="1100"/>
              <a:t>In terms of overall trends, Chicago homicides are down since 1990.</a:t>
            </a:r>
            <a:endParaRPr sz="1100"/>
          </a:p>
          <a:p>
            <a:pPr indent="-298450" lvl="0" marL="457200" rtl="0" algn="l">
              <a:spcBef>
                <a:spcPts val="0"/>
              </a:spcBef>
              <a:spcAft>
                <a:spcPts val="0"/>
              </a:spcAft>
              <a:buSzPts val="1100"/>
              <a:buFont typeface="Calibri"/>
              <a:buChar char="-"/>
            </a:pPr>
            <a:r>
              <a:rPr lang="en-US" sz="1100"/>
              <a:t>However, they plateaued in the 2010s, and spiked in 2016. </a:t>
            </a:r>
            <a:endParaRPr sz="1100"/>
          </a:p>
          <a:p>
            <a:pPr indent="-298450" lvl="0" marL="457200" rtl="0" algn="l">
              <a:spcBef>
                <a:spcPts val="0"/>
              </a:spcBef>
              <a:spcAft>
                <a:spcPts val="0"/>
              </a:spcAft>
              <a:buSzPts val="1100"/>
              <a:buFont typeface="Calibri"/>
              <a:buChar char="-"/>
            </a:pPr>
            <a:r>
              <a:rPr lang="en-US" sz="1100"/>
              <a:t>At that time, poor arrest rates further exacerbated crime, as gun ownership and retaliatory violence surged.</a:t>
            </a:r>
            <a:endParaRPr sz="1100"/>
          </a:p>
          <a:p>
            <a:pPr indent="-298450" lvl="0" marL="457200" rtl="0" algn="l">
              <a:spcBef>
                <a:spcPts val="0"/>
              </a:spcBef>
              <a:spcAft>
                <a:spcPts val="0"/>
              </a:spcAft>
              <a:buSzPts val="1100"/>
              <a:buChar char="-"/>
            </a:pPr>
            <a:r>
              <a:rPr lang="en-US" sz="1100"/>
              <a:t>Currently, Chicago’s crime rate is three times the </a:t>
            </a:r>
            <a:r>
              <a:rPr lang="en-US" sz="1100"/>
              <a:t>national average and starting to trend up again.</a:t>
            </a:r>
            <a:endParaRPr sz="1100"/>
          </a:p>
          <a:p>
            <a:pPr indent="-298450" lvl="0" marL="457200" rtl="0" algn="l">
              <a:spcBef>
                <a:spcPts val="0"/>
              </a:spcBef>
              <a:spcAft>
                <a:spcPts val="0"/>
              </a:spcAft>
              <a:buSzPts val="1100"/>
              <a:buFont typeface="Calibri"/>
              <a:buChar char="-"/>
            </a:pPr>
            <a:r>
              <a:rPr lang="en-US" sz="1100"/>
              <a:t>In the face of this, there have been issues with policing.  A 2012 review of the CPD’s surveillance system found that flawed crime prediction </a:t>
            </a:r>
            <a:r>
              <a:rPr lang="en-US" sz="1100"/>
              <a:t>algorithms </a:t>
            </a:r>
            <a:r>
              <a:rPr lang="en-US" sz="1100"/>
              <a:t>led to </a:t>
            </a:r>
            <a:r>
              <a:rPr lang="en-US" sz="1100"/>
              <a:t>infringement</a:t>
            </a:r>
            <a:r>
              <a:rPr lang="en-US" sz="1100"/>
              <a:t> on civil liberties and racial injustices.</a:t>
            </a:r>
            <a:endParaRPr sz="1100"/>
          </a:p>
          <a:p>
            <a:pPr indent="-298450" lvl="0" marL="457200" rtl="0" algn="l">
              <a:spcBef>
                <a:spcPts val="0"/>
              </a:spcBef>
              <a:spcAft>
                <a:spcPts val="0"/>
              </a:spcAft>
              <a:buSzPts val="1100"/>
              <a:buFont typeface="Calibri"/>
              <a:buChar char="-"/>
            </a:pPr>
            <a:r>
              <a:rPr lang="en-US" sz="1100"/>
              <a:t>This is </a:t>
            </a:r>
            <a:r>
              <a:rPr lang="en-US" sz="1100"/>
              <a:t>not for a lack of spending on police, prompting citizens groups to question how resources are being invested.</a:t>
            </a:r>
            <a:endParaRPr sz="1100"/>
          </a:p>
          <a:p>
            <a:pPr indent="-298450" lvl="0" marL="457200" rtl="0" algn="l">
              <a:spcBef>
                <a:spcPts val="0"/>
              </a:spcBef>
              <a:spcAft>
                <a:spcPts val="0"/>
              </a:spcAft>
              <a:buSzPts val="1100"/>
              <a:buChar char="-"/>
            </a:pPr>
            <a:r>
              <a:rPr lang="en-US" sz="1100"/>
              <a:t>Perhaps Data Science can shed some further light on these issues!</a:t>
            </a:r>
            <a:endParaRPr sz="1100"/>
          </a:p>
          <a:p>
            <a:pPr indent="0" lvl="0" marL="0" rtl="0" algn="l">
              <a:spcBef>
                <a:spcPts val="0"/>
              </a:spcBef>
              <a:spcAft>
                <a:spcPts val="0"/>
              </a:spcAft>
              <a:buNone/>
            </a:pPr>
            <a:r>
              <a:t/>
            </a:r>
            <a:endParaRPr sz="1100"/>
          </a:p>
          <a:p>
            <a:pPr indent="0" lvl="0" marL="0" rtl="0" algn="l">
              <a:spcBef>
                <a:spcPts val="0"/>
              </a:spcBef>
              <a:spcAft>
                <a:spcPts val="0"/>
              </a:spcAft>
              <a:buNone/>
            </a:pPr>
            <a:r>
              <a:rPr lang="en-US" sz="1100"/>
              <a:t>CUT FOR TIME</a:t>
            </a:r>
            <a:endParaRPr sz="1100"/>
          </a:p>
          <a:p>
            <a:pPr indent="-298450" lvl="0" marL="457200" rtl="0" algn="l">
              <a:spcBef>
                <a:spcPts val="0"/>
              </a:spcBef>
              <a:spcAft>
                <a:spcPts val="0"/>
              </a:spcAft>
              <a:buClr>
                <a:schemeClr val="dk1"/>
              </a:buClr>
              <a:buSzPts val="1100"/>
              <a:buFont typeface="Calibri"/>
              <a:buChar char="-"/>
            </a:pPr>
            <a:r>
              <a:rPr lang="en-US" sz="1100"/>
              <a:t>The quote from </a:t>
            </a:r>
            <a:r>
              <a:rPr lang="en-US" sz="1100">
                <a:solidFill>
                  <a:srgbClr val="342F2E"/>
                </a:solidFill>
                <a:highlight>
                  <a:schemeClr val="lt1"/>
                </a:highlight>
              </a:rPr>
              <a:t>Sociologist Wesley Skogan who noted that the abysmal arrest rates, hindered the ability of the CPD to deter crime, as people “felt the need to protect themselves by carrying a weapon, adding more guns on the streets and encouraging retaliatory violence.” </a:t>
            </a:r>
            <a:endParaRPr b="1" sz="1100"/>
          </a:p>
          <a:p>
            <a:pPr indent="-298450" lvl="0" marL="457200" rtl="0" algn="l">
              <a:spcBef>
                <a:spcPts val="0"/>
              </a:spcBef>
              <a:spcAft>
                <a:spcPts val="0"/>
              </a:spcAft>
              <a:buClr>
                <a:schemeClr val="dk1"/>
              </a:buClr>
              <a:buSzPts val="1100"/>
              <a:buFont typeface="Calibri"/>
              <a:buChar char="-"/>
            </a:pPr>
            <a:r>
              <a:rPr lang="en-US" sz="1100"/>
              <a:t>Indeed, crime in Chicago is still three times the national average, and there were a stunning 769 murders in 2020 alone.</a:t>
            </a:r>
            <a:endParaRPr sz="1100"/>
          </a:p>
          <a:p>
            <a:pPr indent="-298450" lvl="0" marL="457200" rtl="0" algn="l">
              <a:spcBef>
                <a:spcPts val="0"/>
              </a:spcBef>
              <a:spcAft>
                <a:spcPts val="0"/>
              </a:spcAft>
              <a:buClr>
                <a:schemeClr val="dk1"/>
              </a:buClr>
              <a:buSzPts val="1100"/>
              <a:buFont typeface="Calibri"/>
              <a:buChar char="-"/>
            </a:pPr>
            <a:r>
              <a:rPr lang="en-US" sz="1100"/>
              <a:t>Racial Threat theory describes a phenomenon whereby black populations are seen as more threatening and therefore subject to heavier police action, which manifested in Chicago.</a:t>
            </a:r>
            <a:endParaRPr sz="1100"/>
          </a:p>
          <a:p>
            <a:pPr indent="-298450" lvl="0" marL="457200" rtl="0" algn="l">
              <a:spcBef>
                <a:spcPts val="0"/>
              </a:spcBef>
              <a:spcAft>
                <a:spcPts val="0"/>
              </a:spcAft>
              <a:buSzPts val="1100"/>
              <a:buChar char="-"/>
            </a:pPr>
            <a:r>
              <a:rPr lang="en-US" sz="1100"/>
              <a:t>LITERATURE notes that crime rates have been used a predictor of the quality of a community or “hot spots”, where investment in technology, business, careers, education and crime prevention are placed emphasizing “structured silences”, or our inability to hear the voice and document the experiences of traditionally underserved populations. I DONT”T GET HOW THIS RELATES</a:t>
            </a:r>
            <a:endParaRPr sz="1100"/>
          </a:p>
          <a:p>
            <a:pPr indent="-298450" lvl="0" marL="457200" rtl="0" algn="l">
              <a:spcBef>
                <a:spcPts val="0"/>
              </a:spcBef>
              <a:spcAft>
                <a:spcPts val="0"/>
              </a:spcAft>
              <a:buSzPts val="1100"/>
              <a:buChar char="-"/>
            </a:pPr>
            <a:r>
              <a:rPr lang="en-US" sz="1100"/>
              <a:t>, and there were 769 homicides in 2020 alone.</a:t>
            </a:r>
            <a:endParaRPr sz="1100"/>
          </a:p>
          <a:p>
            <a:pPr indent="0" lvl="0" marL="0" rtl="0" algn="l">
              <a:spcBef>
                <a:spcPts val="0"/>
              </a:spcBef>
              <a:spcAft>
                <a:spcPts val="0"/>
              </a:spcAft>
              <a:buNone/>
            </a:pPr>
            <a:r>
              <a:t/>
            </a:r>
            <a:endParaRPr b="1" sz="1100"/>
          </a:p>
          <a:p>
            <a:pPr indent="0" lvl="0" marL="0" rtl="0" algn="l">
              <a:spcBef>
                <a:spcPts val="0"/>
              </a:spcBef>
              <a:spcAft>
                <a:spcPts val="0"/>
              </a:spcAft>
              <a:buNone/>
            </a:pPr>
            <a:r>
              <a:t/>
            </a:r>
            <a:endParaRPr sz="1100"/>
          </a:p>
          <a:p>
            <a:pPr indent="0" lvl="0" marL="0" rtl="0" algn="l">
              <a:spcBef>
                <a:spcPts val="0"/>
              </a:spcBef>
              <a:spcAft>
                <a:spcPts val="0"/>
              </a:spcAft>
              <a:buNone/>
            </a:pPr>
            <a:r>
              <a:rPr b="1" lang="en-US" sz="1100" u="sng"/>
              <a:t>Sources</a:t>
            </a:r>
            <a:endParaRPr b="1" sz="1100" u="sng"/>
          </a:p>
          <a:p>
            <a:pPr indent="0" lvl="0" marL="0" rtl="0" algn="l">
              <a:spcBef>
                <a:spcPts val="0"/>
              </a:spcBef>
              <a:spcAft>
                <a:spcPts val="0"/>
              </a:spcAft>
              <a:buNone/>
            </a:pPr>
            <a:r>
              <a:rPr lang="en-US" sz="1100"/>
              <a:t>https://www.injusticewatch.org/news/2020/chicago-police-staffing/</a:t>
            </a:r>
            <a:endParaRPr sz="1100"/>
          </a:p>
        </p:txBody>
      </p:sp>
      <p:sp>
        <p:nvSpPr>
          <p:cNvPr id="247" name="Google Shape;247;gc84268eb41_0_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4" name="Shape 264"/>
        <p:cNvGrpSpPr/>
        <p:nvPr/>
      </p:nvGrpSpPr>
      <p:grpSpPr>
        <a:xfrm>
          <a:off x="0" y="0"/>
          <a:ext cx="0" cy="0"/>
          <a:chOff x="0" y="0"/>
          <a:chExt cx="0" cy="0"/>
        </a:xfrm>
      </p:grpSpPr>
      <p:sp>
        <p:nvSpPr>
          <p:cNvPr id="265" name="Google Shape;265;g7a0bcfd04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6" name="Google Shape;266;g7a0bcfd04c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b="1" lang="en-US" u="sng"/>
              <a:t>Notes</a:t>
            </a:r>
            <a:endParaRPr b="1" u="sng"/>
          </a:p>
          <a:p>
            <a:pPr indent="-317500" lvl="0" marL="457200" rtl="0" algn="l">
              <a:lnSpc>
                <a:spcPct val="100000"/>
              </a:lnSpc>
              <a:spcBef>
                <a:spcPts val="0"/>
              </a:spcBef>
              <a:spcAft>
                <a:spcPts val="0"/>
              </a:spcAft>
              <a:buSzPts val="1400"/>
              <a:buChar char="-"/>
            </a:pPr>
            <a:r>
              <a:rPr lang="en-US"/>
              <a:t>Against that backdrop, we wanted to look at:</a:t>
            </a:r>
            <a:endParaRPr/>
          </a:p>
          <a:p>
            <a:pPr indent="-317500" lvl="1" marL="914400" rtl="0" algn="l">
              <a:lnSpc>
                <a:spcPct val="100000"/>
              </a:lnSpc>
              <a:spcBef>
                <a:spcPts val="0"/>
              </a:spcBef>
              <a:spcAft>
                <a:spcPts val="0"/>
              </a:spcAft>
              <a:buSzPts val="1400"/>
              <a:buChar char="-"/>
            </a:pPr>
            <a:r>
              <a:rPr lang="en-US"/>
              <a:t>1) The relationship between community area and crime rate, type of crime (violent or nonviolent), and arrest rate.</a:t>
            </a:r>
            <a:endParaRPr/>
          </a:p>
          <a:p>
            <a:pPr indent="-317500" lvl="1" marL="914400" rtl="0" algn="l">
              <a:lnSpc>
                <a:spcPct val="100000"/>
              </a:lnSpc>
              <a:spcBef>
                <a:spcPts val="0"/>
              </a:spcBef>
              <a:spcAft>
                <a:spcPts val="0"/>
              </a:spcAft>
              <a:buSzPts val="1400"/>
              <a:buChar char="-"/>
            </a:pPr>
            <a:r>
              <a:rPr lang="en-US"/>
              <a:t>2) Whether community area could predict these, and</a:t>
            </a:r>
            <a:endParaRPr/>
          </a:p>
          <a:p>
            <a:pPr indent="-317500" lvl="1" marL="914400" rtl="0" algn="l">
              <a:lnSpc>
                <a:spcPct val="100000"/>
              </a:lnSpc>
              <a:spcBef>
                <a:spcPts val="0"/>
              </a:spcBef>
              <a:spcAft>
                <a:spcPts val="0"/>
              </a:spcAft>
              <a:buSzPts val="1400"/>
              <a:buChar char="-"/>
            </a:pPr>
            <a:r>
              <a:rPr lang="en-US"/>
              <a:t>3) What would  happen when we considered other variables.</a:t>
            </a:r>
            <a:endParaRPr/>
          </a:p>
          <a:p>
            <a:pPr indent="-317500" lvl="0" marL="457200" rtl="0" algn="l">
              <a:lnSpc>
                <a:spcPct val="100000"/>
              </a:lnSpc>
              <a:spcBef>
                <a:spcPts val="0"/>
              </a:spcBef>
              <a:spcAft>
                <a:spcPts val="0"/>
              </a:spcAft>
              <a:buSzPts val="1400"/>
              <a:buChar char="-"/>
            </a:pPr>
            <a:r>
              <a:rPr lang="en-US"/>
              <a:t>This evening, we will focus mainly on crime rate, but we will highlight a few interesting findings in the other areas as well.</a:t>
            </a:r>
            <a:endParaRPr/>
          </a:p>
          <a:p>
            <a:pPr indent="-317500" lvl="0" marL="457200" rtl="0" algn="l">
              <a:lnSpc>
                <a:spcPct val="100000"/>
              </a:lnSpc>
              <a:spcBef>
                <a:spcPts val="0"/>
              </a:spcBef>
              <a:spcAft>
                <a:spcPts val="0"/>
              </a:spcAft>
              <a:buSzPts val="1400"/>
              <a:buChar char="-"/>
            </a:pPr>
            <a:r>
              <a:rPr lang="en-US"/>
              <a:t>Based on the literature , we thought that higher income, education, and employment in a given community would likely correlate with lower crime, and higher arrest rates.</a:t>
            </a:r>
            <a:endParaRPr/>
          </a:p>
          <a:p>
            <a:pPr indent="-317500" lvl="0" marL="457200" rtl="0" algn="l">
              <a:lnSpc>
                <a:spcPct val="100000"/>
              </a:lnSpc>
              <a:spcBef>
                <a:spcPts val="0"/>
              </a:spcBef>
              <a:spcAft>
                <a:spcPts val="0"/>
              </a:spcAft>
              <a:buSzPts val="1400"/>
              <a:buChar char="-"/>
            </a:pPr>
            <a:r>
              <a:rPr lang="en-US"/>
              <a:t>Our big picture question was whether risk is evenly shared, and whether justice is evenly delivered among Chicago’s residents</a:t>
            </a:r>
            <a:endParaRPr/>
          </a:p>
          <a:p>
            <a:pPr indent="0" lvl="0" marL="0" rtl="0" algn="l">
              <a:lnSpc>
                <a:spcPct val="115000"/>
              </a:lnSpc>
              <a:spcBef>
                <a:spcPts val="0"/>
              </a:spcBef>
              <a:spcAft>
                <a:spcPts val="0"/>
              </a:spcAft>
              <a:buNone/>
            </a:pPr>
            <a:r>
              <a:t/>
            </a:r>
            <a:endParaRPr/>
          </a:p>
        </p:txBody>
      </p:sp>
      <p:sp>
        <p:nvSpPr>
          <p:cNvPr id="267" name="Google Shape;267;g7a0bcfd04c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0" name="Shape 280"/>
        <p:cNvGrpSpPr/>
        <p:nvPr/>
      </p:nvGrpSpPr>
      <p:grpSpPr>
        <a:xfrm>
          <a:off x="0" y="0"/>
          <a:ext cx="0" cy="0"/>
          <a:chOff x="0" y="0"/>
          <a:chExt cx="0" cy="0"/>
        </a:xfrm>
      </p:grpSpPr>
      <p:sp>
        <p:nvSpPr>
          <p:cNvPr id="281" name="Google Shape;281;g7a0bcfd04c_0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82" name="Google Shape;282;g7a0bcfd04c_0_1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sng"/>
              <a:t>Notes:</a:t>
            </a:r>
            <a:endParaRPr b="1" u="sng"/>
          </a:p>
          <a:p>
            <a:pPr indent="-317500" lvl="0" marL="457200" rtl="0" algn="l">
              <a:spcBef>
                <a:spcPts val="0"/>
              </a:spcBef>
              <a:spcAft>
                <a:spcPts val="0"/>
              </a:spcAft>
              <a:buSzPts val="1400"/>
              <a:buChar char="-"/>
            </a:pPr>
            <a:r>
              <a:rPr lang="en-US"/>
              <a:t>Now o</a:t>
            </a:r>
            <a:r>
              <a:rPr lang="en-US"/>
              <a:t>nto our next stop! Michael will </a:t>
            </a:r>
            <a:r>
              <a:rPr lang="en-US"/>
              <a:t>discuss our process and analytical plan, and </a:t>
            </a:r>
            <a:r>
              <a:rPr lang="en-US"/>
              <a:t>provide descriptive statistics to familiarize you with our dataset.</a:t>
            </a:r>
            <a:endParaRPr/>
          </a:p>
          <a:p>
            <a:pPr indent="0" lvl="0" marL="914400" rtl="0" algn="l">
              <a:spcBef>
                <a:spcPts val="0"/>
              </a:spcBef>
              <a:spcAft>
                <a:spcPts val="0"/>
              </a:spcAft>
              <a:buNone/>
            </a:pPr>
            <a:r>
              <a:t/>
            </a:r>
            <a:endParaRPr/>
          </a:p>
        </p:txBody>
      </p:sp>
      <p:sp>
        <p:nvSpPr>
          <p:cNvPr id="283" name="Google Shape;283;g7a0bcfd04c_0_1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2" name="Shape 302"/>
        <p:cNvGrpSpPr/>
        <p:nvPr/>
      </p:nvGrpSpPr>
      <p:grpSpPr>
        <a:xfrm>
          <a:off x="0" y="0"/>
          <a:ext cx="0" cy="0"/>
          <a:chOff x="0" y="0"/>
          <a:chExt cx="0" cy="0"/>
        </a:xfrm>
      </p:grpSpPr>
      <p:sp>
        <p:nvSpPr>
          <p:cNvPr id="303" name="Google Shape;303;gce760266c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4" name="Google Shape;304;gce760266c8_0_5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US"/>
              <a:t>SPECIFICALLY WHAT DID AND WHAT INTERESTING</a:t>
            </a:r>
            <a:endParaRPr/>
          </a:p>
          <a:p>
            <a:pPr indent="0" lvl="0" marL="0" rtl="0" algn="l">
              <a:spcBef>
                <a:spcPts val="0"/>
              </a:spcBef>
              <a:spcAft>
                <a:spcPts val="0"/>
              </a:spcAft>
              <a:buNone/>
            </a:pPr>
            <a:r>
              <a:t/>
            </a:r>
            <a:endParaRPr b="1" u="sng"/>
          </a:p>
          <a:p>
            <a:pPr indent="0" lvl="0" marL="0" rtl="0" algn="l">
              <a:spcBef>
                <a:spcPts val="0"/>
              </a:spcBef>
              <a:spcAft>
                <a:spcPts val="0"/>
              </a:spcAft>
              <a:buNone/>
            </a:pPr>
            <a:r>
              <a:rPr b="1" lang="en-US" u="sng"/>
              <a:t>Notes:</a:t>
            </a:r>
            <a:endParaRPr b="1" u="sng"/>
          </a:p>
          <a:p>
            <a:pPr indent="-317500" lvl="0" marL="457200" rtl="0" algn="l">
              <a:spcBef>
                <a:spcPts val="0"/>
              </a:spcBef>
              <a:spcAft>
                <a:spcPts val="0"/>
              </a:spcAft>
              <a:buSzPts val="1400"/>
              <a:buChar char="-"/>
            </a:pPr>
            <a:r>
              <a:rPr lang="en-US"/>
              <a:t>This shows our overall process as we began developing our model. As described, we first engaged in data cleaning and transformations, and did some exploratory analysis to better understand the patterns within, and to identify possible relationships.</a:t>
            </a:r>
            <a:endParaRPr/>
          </a:p>
          <a:p>
            <a:pPr indent="-317500" lvl="0" marL="457200" rtl="0" algn="l">
              <a:spcBef>
                <a:spcPts val="0"/>
              </a:spcBef>
              <a:spcAft>
                <a:spcPts val="0"/>
              </a:spcAft>
              <a:buSzPts val="1400"/>
              <a:buChar char="-"/>
            </a:pPr>
            <a:r>
              <a:rPr lang="en-US"/>
              <a:t>We then began building, validating and refining our model, and visualizing the results, which we’ll discuss further in the next section. </a:t>
            </a:r>
            <a:endParaRPr/>
          </a:p>
          <a:p>
            <a:pPr indent="-317500" lvl="0" marL="457200" rtl="0" algn="l">
              <a:spcBef>
                <a:spcPts val="0"/>
              </a:spcBef>
              <a:spcAft>
                <a:spcPts val="0"/>
              </a:spcAft>
              <a:buSzPts val="1400"/>
              <a:buChar char="-"/>
            </a:pPr>
            <a:r>
              <a:rPr lang="en-US"/>
              <a:t>Some of the key functions we used for our analysis included conditional means, correlation analysis, and logistic regression and probabilities.</a:t>
            </a:r>
            <a:endParaRPr/>
          </a:p>
        </p:txBody>
      </p:sp>
      <p:sp>
        <p:nvSpPr>
          <p:cNvPr id="305" name="Google Shape;305;gce760266c8_0_5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ca7bed8c73_1_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14" name="Google Shape;314;gca7bed8c73_1_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US" u="sng"/>
              <a:t>Notes:</a:t>
            </a:r>
            <a:endParaRPr b="1" u="sng"/>
          </a:p>
          <a:p>
            <a:pPr indent="-317500" lvl="0" marL="457200" rtl="0" algn="l">
              <a:spcBef>
                <a:spcPts val="0"/>
              </a:spcBef>
              <a:spcAft>
                <a:spcPts val="0"/>
              </a:spcAft>
              <a:buSzPts val="1400"/>
              <a:buChar char="-"/>
            </a:pPr>
            <a:r>
              <a:rPr lang="en-US"/>
              <a:t>First we found a dataset from the City of Chicago. It covered the four year from 2015-2018, and contained over 1.0 million crime records. </a:t>
            </a:r>
            <a:endParaRPr/>
          </a:p>
          <a:p>
            <a:pPr indent="-317500" lvl="0" marL="457200" rtl="0" algn="l">
              <a:spcBef>
                <a:spcPts val="0"/>
              </a:spcBef>
              <a:spcAft>
                <a:spcPts val="0"/>
              </a:spcAft>
              <a:buSzPts val="1400"/>
              <a:buChar char="-"/>
            </a:pPr>
            <a:r>
              <a:rPr lang="en-US"/>
              <a:t>Each record documented and incident. Community Area was one of the variables, as was whether an arrest had occurred, and the uniform FBI code for the crime. We used the code to mutate in a new variable, categorizing each crime as either violent or nonviolent.</a:t>
            </a:r>
            <a:endParaRPr/>
          </a:p>
          <a:p>
            <a:pPr indent="-317500" lvl="0" marL="457200" rtl="0" algn="l">
              <a:spcBef>
                <a:spcPts val="0"/>
              </a:spcBef>
              <a:spcAft>
                <a:spcPts val="0"/>
              </a:spcAft>
              <a:buSzPts val="1400"/>
              <a:buChar char="-"/>
            </a:pPr>
            <a:r>
              <a:rPr lang="en-US"/>
              <a:t>Because we wanted to be able to run analysis by Community Area that considered other characteristics of each Community, such as population, income, race, employment and education.</a:t>
            </a:r>
            <a:endParaRPr/>
          </a:p>
          <a:p>
            <a:pPr indent="-317500" lvl="0" marL="457200" rtl="0" algn="l">
              <a:spcBef>
                <a:spcPts val="0"/>
              </a:spcBef>
              <a:spcAft>
                <a:spcPts val="0"/>
              </a:spcAft>
              <a:buSzPts val="1400"/>
              <a:buChar char="-"/>
            </a:pPr>
            <a:r>
              <a:rPr lang="en-US"/>
              <a:t>We created another dataset using the Community Data Snapshots from the American Community Survey data. These snapshots provided averages covering the period 2014-2018.  </a:t>
            </a:r>
            <a:endParaRPr/>
          </a:p>
          <a:p>
            <a:pPr indent="-317500" lvl="0" marL="457200" rtl="0" algn="l">
              <a:spcBef>
                <a:spcPts val="0"/>
              </a:spcBef>
              <a:spcAft>
                <a:spcPts val="0"/>
              </a:spcAft>
              <a:buSzPts val="1400"/>
              <a:buChar char="-"/>
            </a:pPr>
            <a:r>
              <a:rPr lang="en-US"/>
              <a:t>We then  joined two datasets, which allowed us to use the population data to mutate in new variables: crime rate, violent crime rate, arrest rate. </a:t>
            </a:r>
            <a:endParaRPr/>
          </a:p>
          <a:p>
            <a:pPr indent="0" lvl="0" marL="457200" rtl="0" algn="l">
              <a:spcBef>
                <a:spcPts val="0"/>
              </a:spcBef>
              <a:spcAft>
                <a:spcPts val="0"/>
              </a:spcAft>
              <a:buNone/>
            </a:pPr>
            <a:r>
              <a:t/>
            </a:r>
            <a:endParaRPr/>
          </a:p>
          <a:p>
            <a:pPr indent="0" lvl="0" marL="0" rtl="0" algn="l">
              <a:lnSpc>
                <a:spcPct val="200000"/>
              </a:lnSpc>
              <a:spcBef>
                <a:spcPts val="0"/>
              </a:spcBef>
              <a:spcAft>
                <a:spcPts val="0"/>
              </a:spcAft>
              <a:buSzPts val="1100"/>
              <a:buNone/>
            </a:pPr>
            <a:r>
              <a:t/>
            </a:r>
            <a:endParaRPr b="1" u="sng"/>
          </a:p>
        </p:txBody>
      </p:sp>
      <p:sp>
        <p:nvSpPr>
          <p:cNvPr id="315" name="Google Shape;315;gca7bed8c73_1_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2">
  <p:cSld name="Title Slide_02">
    <p:spTree>
      <p:nvGrpSpPr>
        <p:cNvPr id="15" name="Shape 15"/>
        <p:cNvGrpSpPr/>
        <p:nvPr/>
      </p:nvGrpSpPr>
      <p:grpSpPr>
        <a:xfrm>
          <a:off x="0" y="0"/>
          <a:ext cx="0" cy="0"/>
          <a:chOff x="0" y="0"/>
          <a:chExt cx="0" cy="0"/>
        </a:xfrm>
      </p:grpSpPr>
      <p:sp>
        <p:nvSpPr>
          <p:cNvPr id="16" name="Google Shape;16;p29"/>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sp>
        <p:nvSpPr>
          <p:cNvPr id="17" name="Google Shape;17;p29"/>
          <p:cNvSpPr txBox="1"/>
          <p:nvPr>
            <p:ph type="ctrTitle"/>
          </p:nvPr>
        </p:nvSpPr>
        <p:spPr>
          <a:xfrm>
            <a:off x="6343650" y="1246163"/>
            <a:ext cx="5143500" cy="2090700"/>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 name="Google Shape;18;p29"/>
          <p:cNvSpPr txBox="1"/>
          <p:nvPr>
            <p:ph idx="1" type="subTitle"/>
          </p:nvPr>
        </p:nvSpPr>
        <p:spPr>
          <a:xfrm>
            <a:off x="6343650" y="3615771"/>
            <a:ext cx="5143500" cy="503100"/>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9" name="Google Shape;19;p29"/>
          <p:cNvSpPr/>
          <p:nvPr>
            <p:ph idx="2" type="pic"/>
          </p:nvPr>
        </p:nvSpPr>
        <p:spPr>
          <a:xfrm>
            <a:off x="710812" y="728545"/>
            <a:ext cx="5305661" cy="5305661"/>
          </a:xfrm>
          <a:prstGeom prst="ellipse">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20" name="Google Shape;20;p29"/>
          <p:cNvGrpSpPr/>
          <p:nvPr/>
        </p:nvGrpSpPr>
        <p:grpSpPr>
          <a:xfrm>
            <a:off x="-1728302" y="-2049517"/>
            <a:ext cx="8917229" cy="10769768"/>
            <a:chOff x="11114088" y="2241550"/>
            <a:chExt cx="1905000" cy="2354263"/>
          </a:xfrm>
        </p:grpSpPr>
        <p:sp>
          <p:nvSpPr>
            <p:cNvPr id="21" name="Google Shape;21;p2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22" name="Google Shape;22;p2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23" name="Google Shape;23;p29"/>
          <p:cNvCxnSpPr/>
          <p:nvPr/>
        </p:nvCxnSpPr>
        <p:spPr>
          <a:xfrm flipH="1" rot="10800000">
            <a:off x="6469778" y="3510832"/>
            <a:ext cx="4726500" cy="720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Image">
  <p:cSld name="Section Header with Image">
    <p:spTree>
      <p:nvGrpSpPr>
        <p:cNvPr id="92" name="Shape 92"/>
        <p:cNvGrpSpPr/>
        <p:nvPr/>
      </p:nvGrpSpPr>
      <p:grpSpPr>
        <a:xfrm>
          <a:off x="0" y="0"/>
          <a:ext cx="0" cy="0"/>
          <a:chOff x="0" y="0"/>
          <a:chExt cx="0" cy="0"/>
        </a:xfrm>
      </p:grpSpPr>
      <p:sp>
        <p:nvSpPr>
          <p:cNvPr id="93" name="Google Shape;93;p37"/>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4" name="Google Shape;94;p37"/>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95" name="Google Shape;95;p37"/>
          <p:cNvSpPr txBox="1"/>
          <p:nvPr>
            <p:ph idx="1" type="body"/>
          </p:nvPr>
        </p:nvSpPr>
        <p:spPr>
          <a:xfrm>
            <a:off x="2139388" y="1154832"/>
            <a:ext cx="7900525" cy="764460"/>
          </a:xfrm>
          <a:prstGeom prst="rect">
            <a:avLst/>
          </a:prstGeom>
          <a:noFill/>
          <a:ln>
            <a:noFill/>
          </a:ln>
        </p:spPr>
        <p:txBody>
          <a:bodyPr anchorCtr="0" anchor="t" bIns="45700" lIns="91425" spcFirstLastPara="1" rIns="91425" wrap="square" tIns="45700">
            <a:noAutofit/>
          </a:bodyPr>
          <a:lstStyle>
            <a:lvl1pPr indent="-228600" lvl="0" marL="457200" algn="ctr">
              <a:lnSpc>
                <a:spcPct val="90000"/>
              </a:lnSpc>
              <a:spcBef>
                <a:spcPts val="1000"/>
              </a:spcBef>
              <a:spcAft>
                <a:spcPts val="0"/>
              </a:spcAft>
              <a:buClr>
                <a:schemeClr val="lt1"/>
              </a:buClr>
              <a:buSzPts val="1800"/>
              <a:buNone/>
              <a:defRPr sz="1800" cap="none">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96" name="Google Shape;96;p37"/>
          <p:cNvSpPr/>
          <p:nvPr>
            <p:ph idx="2" type="pic"/>
          </p:nvPr>
        </p:nvSpPr>
        <p:spPr>
          <a:xfrm>
            <a:off x="2993041" y="2270376"/>
            <a:ext cx="6206400" cy="4587625"/>
          </a:xfrm>
          <a:prstGeom prst="rect">
            <a:avLst/>
          </a:prstGeom>
          <a:solidFill>
            <a:schemeClr val="lt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Slide_02">
  <p:cSld name="1_Title Slide_02">
    <p:spTree>
      <p:nvGrpSpPr>
        <p:cNvPr id="97" name="Shape 97"/>
        <p:cNvGrpSpPr/>
        <p:nvPr/>
      </p:nvGrpSpPr>
      <p:grpSpPr>
        <a:xfrm>
          <a:off x="0" y="0"/>
          <a:ext cx="0" cy="0"/>
          <a:chOff x="0" y="0"/>
          <a:chExt cx="0" cy="0"/>
        </a:xfrm>
      </p:grpSpPr>
      <p:sp>
        <p:nvSpPr>
          <p:cNvPr id="98" name="Google Shape;98;p38"/>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99" name="Google Shape;99;p38"/>
          <p:cNvSpPr/>
          <p:nvPr>
            <p:ph idx="2" type="pic"/>
          </p:nvPr>
        </p:nvSpPr>
        <p:spPr>
          <a:xfrm>
            <a:off x="710812" y="728545"/>
            <a:ext cx="5305661" cy="5305661"/>
          </a:xfrm>
          <a:prstGeom prst="ellipse">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00" name="Google Shape;100;p38"/>
          <p:cNvGrpSpPr/>
          <p:nvPr/>
        </p:nvGrpSpPr>
        <p:grpSpPr>
          <a:xfrm>
            <a:off x="-1728302" y="-2049517"/>
            <a:ext cx="8917229" cy="10769768"/>
            <a:chOff x="11114088" y="2241550"/>
            <a:chExt cx="1905000" cy="2354263"/>
          </a:xfrm>
        </p:grpSpPr>
        <p:sp>
          <p:nvSpPr>
            <p:cNvPr id="101" name="Google Shape;101;p38"/>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02" name="Google Shape;102;p38"/>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03" name="Google Shape;103;p38"/>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pic>
        <p:nvPicPr>
          <p:cNvPr descr="Envelope" id="104" name="Google Shape;104;p38"/>
          <p:cNvPicPr preferRelativeResize="0"/>
          <p:nvPr/>
        </p:nvPicPr>
        <p:blipFill rotWithShape="1">
          <a:blip r:embed="rId2">
            <a:alphaModFix/>
          </a:blip>
          <a:srcRect b="0" l="0" r="0" t="0"/>
          <a:stretch/>
        </p:blipFill>
        <p:spPr>
          <a:xfrm>
            <a:off x="6541475" y="4452337"/>
            <a:ext cx="387795" cy="387795"/>
          </a:xfrm>
          <a:prstGeom prst="rect">
            <a:avLst/>
          </a:prstGeom>
          <a:noFill/>
          <a:ln>
            <a:noFill/>
          </a:ln>
        </p:spPr>
      </p:pic>
      <p:pic>
        <p:nvPicPr>
          <p:cNvPr descr="Network" id="105" name="Google Shape;105;p38"/>
          <p:cNvPicPr preferRelativeResize="0"/>
          <p:nvPr/>
        </p:nvPicPr>
        <p:blipFill rotWithShape="1">
          <a:blip r:embed="rId3">
            <a:alphaModFix/>
          </a:blip>
          <a:srcRect b="0" l="0" r="0" t="0"/>
          <a:stretch/>
        </p:blipFill>
        <p:spPr>
          <a:xfrm>
            <a:off x="6522084" y="4925640"/>
            <a:ext cx="426575" cy="426575"/>
          </a:xfrm>
          <a:prstGeom prst="rect">
            <a:avLst/>
          </a:prstGeom>
          <a:noFill/>
          <a:ln>
            <a:noFill/>
          </a:ln>
        </p:spPr>
      </p:pic>
      <p:sp>
        <p:nvSpPr>
          <p:cNvPr id="106" name="Google Shape;106;p38"/>
          <p:cNvSpPr txBox="1"/>
          <p:nvPr>
            <p:ph idx="1" type="subTitle"/>
          </p:nvPr>
        </p:nvSpPr>
        <p:spPr>
          <a:xfrm>
            <a:off x="7002130" y="4484691"/>
            <a:ext cx="454044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600"/>
              <a:buNone/>
              <a:defRPr b="0" sz="16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07" name="Google Shape;107;p38"/>
          <p:cNvSpPr txBox="1"/>
          <p:nvPr>
            <p:ph idx="3" type="body"/>
          </p:nvPr>
        </p:nvSpPr>
        <p:spPr>
          <a:xfrm>
            <a:off x="7002320" y="5012635"/>
            <a:ext cx="4533900" cy="503238"/>
          </a:xfrm>
          <a:prstGeom prst="rect">
            <a:avLst/>
          </a:prstGeom>
          <a:noFill/>
          <a:ln>
            <a:noFill/>
          </a:ln>
        </p:spPr>
        <p:txBody>
          <a:bodyPr anchorCtr="0" anchor="t" bIns="45700" lIns="91425" spcFirstLastPara="1" rIns="91425" wrap="square" tIns="45700">
            <a:noAutofit/>
          </a:bodyPr>
          <a:lstStyle>
            <a:lvl1pPr indent="-228600" lvl="0" marL="457200" algn="l">
              <a:lnSpc>
                <a:spcPct val="90000"/>
              </a:lnSpc>
              <a:spcBef>
                <a:spcPts val="1000"/>
              </a:spcBef>
              <a:spcAft>
                <a:spcPts val="0"/>
              </a:spcAft>
              <a:buClr>
                <a:schemeClr val="lt1"/>
              </a:buClr>
              <a:buSzPts val="1600"/>
              <a:buNone/>
              <a:defRPr b="0" sz="1600" cap="none">
                <a:solidFill>
                  <a:schemeClr val="lt1"/>
                </a:solidFill>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08" name="Google Shape;108;p38"/>
          <p:cNvSpPr txBox="1"/>
          <p:nvPr>
            <p:ph type="title"/>
          </p:nvPr>
        </p:nvSpPr>
        <p:spPr>
          <a:xfrm>
            <a:off x="6469778" y="3158641"/>
            <a:ext cx="5011410" cy="92180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6000"/>
              <a:buFont typeface="Corbel"/>
              <a:buNone/>
              <a:defRPr b="1" sz="6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_01">
  <p:cSld name="Title Slide_01">
    <p:spTree>
      <p:nvGrpSpPr>
        <p:cNvPr id="109" name="Shape 109"/>
        <p:cNvGrpSpPr/>
        <p:nvPr/>
      </p:nvGrpSpPr>
      <p:grpSpPr>
        <a:xfrm>
          <a:off x="0" y="0"/>
          <a:ext cx="0" cy="0"/>
          <a:chOff x="0" y="0"/>
          <a:chExt cx="0" cy="0"/>
        </a:xfrm>
      </p:grpSpPr>
      <p:sp>
        <p:nvSpPr>
          <p:cNvPr id="110" name="Google Shape;110;p39"/>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accent1"/>
              </a:buClr>
              <a:buSzPts val="5400"/>
              <a:buFont typeface="Corbel"/>
              <a:buNone/>
              <a:defRPr b="1" sz="5400" cap="none">
                <a:solidFill>
                  <a:schemeClr val="accen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1" name="Google Shape;111;p39"/>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dk1"/>
              </a:buClr>
              <a:buSzPts val="1800"/>
              <a:buNone/>
              <a:defRPr b="0" sz="1800" cap="none">
                <a:solidFill>
                  <a:schemeClr val="dk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12" name="Google Shape;112;p39"/>
          <p:cNvSpPr/>
          <p:nvPr>
            <p:ph idx="2" type="pic"/>
          </p:nvPr>
        </p:nvSpPr>
        <p:spPr>
          <a:xfrm>
            <a:off x="710812" y="728545"/>
            <a:ext cx="5305661" cy="5305661"/>
          </a:xfrm>
          <a:prstGeom prst="ellipse">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13" name="Google Shape;113;p39"/>
          <p:cNvGrpSpPr/>
          <p:nvPr/>
        </p:nvGrpSpPr>
        <p:grpSpPr>
          <a:xfrm>
            <a:off x="-1728302" y="-2049517"/>
            <a:ext cx="8917229" cy="10769768"/>
            <a:chOff x="11114088" y="2241550"/>
            <a:chExt cx="1905000" cy="2354263"/>
          </a:xfrm>
        </p:grpSpPr>
        <p:sp>
          <p:nvSpPr>
            <p:cNvPr id="114" name="Google Shape;114;p39"/>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15" name="Google Shape;115;p39"/>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16" name="Google Shape;116;p39"/>
          <p:cNvCxnSpPr/>
          <p:nvPr/>
        </p:nvCxnSpPr>
        <p:spPr>
          <a:xfrm>
            <a:off x="6469778" y="4233582"/>
            <a:ext cx="2532336" cy="0"/>
          </a:xfrm>
          <a:prstGeom prst="straightConnector1">
            <a:avLst/>
          </a:prstGeom>
          <a:noFill/>
          <a:ln cap="flat" cmpd="sng" w="9525">
            <a:solidFill>
              <a:schemeClr val="accent1"/>
            </a:solidFill>
            <a:prstDash val="solid"/>
            <a:miter lim="800000"/>
            <a:headEnd len="sm" w="sm" type="none"/>
            <a:tailEnd len="sm" w="sm" type="none"/>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01">
  <p:cSld name="Thank You 01">
    <p:spTree>
      <p:nvGrpSpPr>
        <p:cNvPr id="117" name="Shape 117"/>
        <p:cNvGrpSpPr/>
        <p:nvPr/>
      </p:nvGrpSpPr>
      <p:grpSpPr>
        <a:xfrm>
          <a:off x="0" y="0"/>
          <a:ext cx="0" cy="0"/>
          <a:chOff x="0" y="0"/>
          <a:chExt cx="0" cy="0"/>
        </a:xfrm>
      </p:grpSpPr>
      <p:sp>
        <p:nvSpPr>
          <p:cNvPr id="118" name="Google Shape;118;p40"/>
          <p:cNvSpPr/>
          <p:nvPr>
            <p:ph idx="2" type="pic"/>
          </p:nvPr>
        </p:nvSpPr>
        <p:spPr>
          <a:xfrm>
            <a:off x="710812" y="728545"/>
            <a:ext cx="5305661" cy="5305661"/>
          </a:xfrm>
          <a:prstGeom prst="ellipse">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grpSp>
        <p:nvGrpSpPr>
          <p:cNvPr id="119" name="Google Shape;119;p40"/>
          <p:cNvGrpSpPr/>
          <p:nvPr/>
        </p:nvGrpSpPr>
        <p:grpSpPr>
          <a:xfrm>
            <a:off x="-1728302" y="-2049517"/>
            <a:ext cx="8917229" cy="10769768"/>
            <a:chOff x="11114088" y="2241550"/>
            <a:chExt cx="1905000" cy="2354263"/>
          </a:xfrm>
        </p:grpSpPr>
        <p:sp>
          <p:nvSpPr>
            <p:cNvPr id="120" name="Google Shape;120;p40"/>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21" name="Google Shape;121;p40"/>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22" name="Google Shape;122;p40"/>
          <p:cNvCxnSpPr/>
          <p:nvPr/>
        </p:nvCxnSpPr>
        <p:spPr>
          <a:xfrm>
            <a:off x="6469778" y="4233582"/>
            <a:ext cx="2532336" cy="0"/>
          </a:xfrm>
          <a:prstGeom prst="straightConnector1">
            <a:avLst/>
          </a:prstGeom>
          <a:noFill/>
          <a:ln cap="flat" cmpd="sng" w="9525">
            <a:solidFill>
              <a:schemeClr val="accent1"/>
            </a:solidFill>
            <a:prstDash val="solid"/>
            <a:miter lim="800000"/>
            <a:headEnd len="sm" w="sm" type="none"/>
            <a:tailEnd len="sm" w="sm" type="none"/>
          </a:ln>
        </p:spPr>
      </p:cxnSp>
      <p:sp>
        <p:nvSpPr>
          <p:cNvPr id="123" name="Google Shape;123;p40"/>
          <p:cNvSpPr txBox="1"/>
          <p:nvPr>
            <p:ph type="title"/>
          </p:nvPr>
        </p:nvSpPr>
        <p:spPr>
          <a:xfrm>
            <a:off x="6469778" y="3429000"/>
            <a:ext cx="5011410" cy="651448"/>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accent1"/>
              </a:buClr>
              <a:buSzPts val="6000"/>
              <a:buFont typeface="Corbel"/>
              <a:buNone/>
              <a:defRPr b="1" sz="6000" cap="none">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 Slide">
    <p:spTree>
      <p:nvGrpSpPr>
        <p:cNvPr id="124" name="Shape 124"/>
        <p:cNvGrpSpPr/>
        <p:nvPr/>
      </p:nvGrpSpPr>
      <p:grpSpPr>
        <a:xfrm>
          <a:off x="0" y="0"/>
          <a:ext cx="0" cy="0"/>
          <a:chOff x="0" y="0"/>
          <a:chExt cx="0" cy="0"/>
        </a:xfrm>
      </p:grpSpPr>
      <p:sp>
        <p:nvSpPr>
          <p:cNvPr id="125" name="Google Shape;125;p41"/>
          <p:cNvSpPr/>
          <p:nvPr/>
        </p:nvSpPr>
        <p:spPr>
          <a:xfrm>
            <a:off x="0" y="0"/>
            <a:ext cx="12192000" cy="6858000"/>
          </a:xfrm>
          <a:prstGeom prst="rect">
            <a:avLst/>
          </a:prstGeom>
          <a:solidFill>
            <a:schemeClr val="accent4"/>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6" name="Google Shape;126;p41"/>
          <p:cNvSpPr/>
          <p:nvPr/>
        </p:nvSpPr>
        <p:spPr>
          <a:xfrm>
            <a:off x="754010" y="708293"/>
            <a:ext cx="5334029" cy="5334029"/>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27" name="Google Shape;127;p41"/>
          <p:cNvSpPr txBox="1"/>
          <p:nvPr>
            <p:ph type="ctrTitle"/>
          </p:nvPr>
        </p:nvSpPr>
        <p:spPr>
          <a:xfrm>
            <a:off x="6343650" y="2173288"/>
            <a:ext cx="5143500" cy="2090808"/>
          </a:xfrm>
          <a:prstGeom prst="rect">
            <a:avLst/>
          </a:prstGeom>
          <a:noFill/>
          <a:ln>
            <a:noFill/>
          </a:ln>
        </p:spPr>
        <p:txBody>
          <a:bodyPr anchorCtr="0" anchor="b" bIns="45700" lIns="91425" spcFirstLastPara="1" rIns="91425" wrap="square" tIns="45700">
            <a:noAutofit/>
          </a:bodyPr>
          <a:lstStyle>
            <a:lvl1pPr lvl="0" algn="l">
              <a:lnSpc>
                <a:spcPct val="90000"/>
              </a:lnSpc>
              <a:spcBef>
                <a:spcPts val="0"/>
              </a:spcBef>
              <a:spcAft>
                <a:spcPts val="0"/>
              </a:spcAft>
              <a:buClr>
                <a:schemeClr val="lt1"/>
              </a:buClr>
              <a:buSzPts val="5400"/>
              <a:buFont typeface="Corbel"/>
              <a:buNone/>
              <a:defRPr b="1" sz="5400" cap="none">
                <a:solidFill>
                  <a:schemeClr val="lt1"/>
                </a:solidFill>
                <a:latin typeface="Corbel"/>
                <a:ea typeface="Corbel"/>
                <a:cs typeface="Corbel"/>
                <a:sym typeface="Corbe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41"/>
          <p:cNvSpPr txBox="1"/>
          <p:nvPr>
            <p:ph idx="1" type="subTitle"/>
          </p:nvPr>
        </p:nvSpPr>
        <p:spPr>
          <a:xfrm>
            <a:off x="6343650" y="4279971"/>
            <a:ext cx="5143500" cy="503167"/>
          </a:xfrm>
          <a:prstGeom prst="rect">
            <a:avLst/>
          </a:prstGeom>
          <a:noFill/>
          <a:ln>
            <a:noFill/>
          </a:ln>
        </p:spPr>
        <p:txBody>
          <a:bodyPr anchorCtr="0" anchor="t" bIns="45700" lIns="91425" spcFirstLastPara="1" rIns="91425" wrap="square" tIns="45700">
            <a:noAutofit/>
          </a:bodyPr>
          <a:lstStyle>
            <a:lvl1pPr lvl="0" algn="l">
              <a:lnSpc>
                <a:spcPct val="90000"/>
              </a:lnSpc>
              <a:spcBef>
                <a:spcPts val="1000"/>
              </a:spcBef>
              <a:spcAft>
                <a:spcPts val="0"/>
              </a:spcAft>
              <a:buClr>
                <a:schemeClr val="lt1"/>
              </a:buClr>
              <a:buSzPts val="1800"/>
              <a:buNone/>
              <a:defRPr b="0" sz="1800" cap="none">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grpSp>
        <p:nvGrpSpPr>
          <p:cNvPr id="129" name="Google Shape;129;p41"/>
          <p:cNvGrpSpPr/>
          <p:nvPr/>
        </p:nvGrpSpPr>
        <p:grpSpPr>
          <a:xfrm>
            <a:off x="-1728302" y="-2049517"/>
            <a:ext cx="8917229" cy="10769768"/>
            <a:chOff x="11114088" y="2241550"/>
            <a:chExt cx="1905000" cy="2354263"/>
          </a:xfrm>
        </p:grpSpPr>
        <p:sp>
          <p:nvSpPr>
            <p:cNvPr id="130" name="Google Shape;130;p41"/>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31" name="Google Shape;131;p41"/>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cxnSp>
        <p:nvCxnSpPr>
          <p:cNvPr id="132" name="Google Shape;132;p41"/>
          <p:cNvCxnSpPr/>
          <p:nvPr/>
        </p:nvCxnSpPr>
        <p:spPr>
          <a:xfrm>
            <a:off x="6469778" y="4233582"/>
            <a:ext cx="2532336" cy="0"/>
          </a:xfrm>
          <a:prstGeom prst="straightConnector1">
            <a:avLst/>
          </a:prstGeom>
          <a:noFill/>
          <a:ln cap="flat" cmpd="sng" w="9525">
            <a:solidFill>
              <a:schemeClr val="lt1"/>
            </a:solidFill>
            <a:prstDash val="solid"/>
            <a:miter lim="800000"/>
            <a:headEnd len="sm" w="sm" type="none"/>
            <a:tailEnd len="sm" w="sm" type="none"/>
          </a:ln>
        </p:spPr>
      </p:cxnSp>
    </p:spTree>
  </p:cSld>
  <p:clrMapOvr>
    <a:masterClrMapping/>
  </p:clrMapOvr>
  <p:extLst>
    <p:ext uri="{DCECCB84-F9BA-43D5-87BE-67443E8EF086}">
      <p15:sldGuideLst>
        <p15:guide id="1" orient="horz" pos="2160">
          <p15:clr>
            <a:srgbClr val="FBAE40"/>
          </p15:clr>
        </p15:guide>
        <p15:guide id="2" pos="3840">
          <p15:clr>
            <a:srgbClr val="FBAE40"/>
          </p15:clr>
        </p15:guide>
        <p15:guide id="3" pos="7333">
          <p15:clr>
            <a:srgbClr val="FBAE40"/>
          </p15:clr>
        </p15:guide>
        <p15:guide id="4" pos="362">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133" name="Shape 133"/>
        <p:cNvGrpSpPr/>
        <p:nvPr/>
      </p:nvGrpSpPr>
      <p:grpSpPr>
        <a:xfrm>
          <a:off x="0" y="0"/>
          <a:ext cx="0" cy="0"/>
          <a:chOff x="0" y="0"/>
          <a:chExt cx="0" cy="0"/>
        </a:xfrm>
      </p:grpSpPr>
      <p:sp>
        <p:nvSpPr>
          <p:cNvPr id="134" name="Google Shape;134;p42"/>
          <p:cNvSpPr/>
          <p:nvPr/>
        </p:nvSpPr>
        <p:spPr>
          <a:xfrm>
            <a:off x="0" y="0"/>
            <a:ext cx="12192000" cy="6858000"/>
          </a:xfrm>
          <a:prstGeom prst="rect">
            <a:avLst/>
          </a:prstGeom>
          <a:solidFill>
            <a:schemeClr val="accen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5" name="Google Shape;135;p42"/>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Autofit/>
          </a:bodyPr>
          <a:lstStyle>
            <a:lvl1pPr lvl="0" algn="ctr">
              <a:lnSpc>
                <a:spcPct val="90000"/>
              </a:lnSpc>
              <a:spcBef>
                <a:spcPts val="0"/>
              </a:spcBef>
              <a:spcAft>
                <a:spcPts val="0"/>
              </a:spcAft>
              <a:buClr>
                <a:schemeClr val="lt1"/>
              </a:buClr>
              <a:buSzPts val="4000"/>
              <a:buFont typeface="Corbel"/>
              <a:buNone/>
              <a:defRPr b="1" sz="4000" cap="none">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6" name="Google Shape;136;p42"/>
          <p:cNvSpPr/>
          <p:nvPr/>
        </p:nvSpPr>
        <p:spPr>
          <a:xfrm>
            <a:off x="11371669" y="6409397"/>
            <a:ext cx="280051" cy="280051"/>
          </a:xfrm>
          <a:prstGeom prst="ellipse">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7" name="Google Shape;137;p42"/>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rgbClr val="2C567A"/>
                </a:solidFill>
                <a:latin typeface="Calibri"/>
                <a:ea typeface="Calibri"/>
                <a:cs typeface="Calibri"/>
                <a:sym typeface="Calibri"/>
              </a:defRPr>
            </a:lvl1pPr>
            <a:lvl2pPr indent="0" lvl="1" marL="0" algn="ctr">
              <a:spcBef>
                <a:spcPts val="0"/>
              </a:spcBef>
              <a:buNone/>
              <a:defRPr sz="900">
                <a:solidFill>
                  <a:srgbClr val="2C567A"/>
                </a:solidFill>
                <a:latin typeface="Calibri"/>
                <a:ea typeface="Calibri"/>
                <a:cs typeface="Calibri"/>
                <a:sym typeface="Calibri"/>
              </a:defRPr>
            </a:lvl2pPr>
            <a:lvl3pPr indent="0" lvl="2" marL="0" algn="ctr">
              <a:spcBef>
                <a:spcPts val="0"/>
              </a:spcBef>
              <a:buNone/>
              <a:defRPr sz="900">
                <a:solidFill>
                  <a:srgbClr val="2C567A"/>
                </a:solidFill>
                <a:latin typeface="Calibri"/>
                <a:ea typeface="Calibri"/>
                <a:cs typeface="Calibri"/>
                <a:sym typeface="Calibri"/>
              </a:defRPr>
            </a:lvl3pPr>
            <a:lvl4pPr indent="0" lvl="3" marL="0" algn="ctr">
              <a:spcBef>
                <a:spcPts val="0"/>
              </a:spcBef>
              <a:buNone/>
              <a:defRPr sz="900">
                <a:solidFill>
                  <a:srgbClr val="2C567A"/>
                </a:solidFill>
                <a:latin typeface="Calibri"/>
                <a:ea typeface="Calibri"/>
                <a:cs typeface="Calibri"/>
                <a:sym typeface="Calibri"/>
              </a:defRPr>
            </a:lvl4pPr>
            <a:lvl5pPr indent="0" lvl="4" marL="0" algn="ctr">
              <a:spcBef>
                <a:spcPts val="0"/>
              </a:spcBef>
              <a:buNone/>
              <a:defRPr sz="900">
                <a:solidFill>
                  <a:srgbClr val="2C567A"/>
                </a:solidFill>
                <a:latin typeface="Calibri"/>
                <a:ea typeface="Calibri"/>
                <a:cs typeface="Calibri"/>
                <a:sym typeface="Calibri"/>
              </a:defRPr>
            </a:lvl5pPr>
            <a:lvl6pPr indent="0" lvl="5" marL="0" algn="ctr">
              <a:spcBef>
                <a:spcPts val="0"/>
              </a:spcBef>
              <a:buNone/>
              <a:defRPr sz="900">
                <a:solidFill>
                  <a:srgbClr val="2C567A"/>
                </a:solidFill>
                <a:latin typeface="Calibri"/>
                <a:ea typeface="Calibri"/>
                <a:cs typeface="Calibri"/>
                <a:sym typeface="Calibri"/>
              </a:defRPr>
            </a:lvl6pPr>
            <a:lvl7pPr indent="0" lvl="6" marL="0" algn="ctr">
              <a:spcBef>
                <a:spcPts val="0"/>
              </a:spcBef>
              <a:buNone/>
              <a:defRPr sz="900">
                <a:solidFill>
                  <a:srgbClr val="2C567A"/>
                </a:solidFill>
                <a:latin typeface="Calibri"/>
                <a:ea typeface="Calibri"/>
                <a:cs typeface="Calibri"/>
                <a:sym typeface="Calibri"/>
              </a:defRPr>
            </a:lvl7pPr>
            <a:lvl8pPr indent="0" lvl="7" marL="0" algn="ctr">
              <a:spcBef>
                <a:spcPts val="0"/>
              </a:spcBef>
              <a:buNone/>
              <a:defRPr sz="900">
                <a:solidFill>
                  <a:srgbClr val="2C567A"/>
                </a:solidFill>
                <a:latin typeface="Calibri"/>
                <a:ea typeface="Calibri"/>
                <a:cs typeface="Calibri"/>
                <a:sym typeface="Calibri"/>
              </a:defRPr>
            </a:lvl8pPr>
            <a:lvl9pPr indent="0" lvl="8" marL="0" algn="ctr">
              <a:spcBef>
                <a:spcPts val="0"/>
              </a:spcBef>
              <a:buNone/>
              <a:defRPr sz="900">
                <a:solidFill>
                  <a:srgbClr val="2C567A"/>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grpSp>
        <p:nvGrpSpPr>
          <p:cNvPr id="138" name="Google Shape;138;p42"/>
          <p:cNvGrpSpPr/>
          <p:nvPr/>
        </p:nvGrpSpPr>
        <p:grpSpPr>
          <a:xfrm rot="-5400000">
            <a:off x="1637386" y="1473113"/>
            <a:ext cx="8917229" cy="10769768"/>
            <a:chOff x="-1728302" y="-2049517"/>
            <a:chExt cx="8917229" cy="10769768"/>
          </a:xfrm>
        </p:grpSpPr>
        <p:sp>
          <p:nvSpPr>
            <p:cNvPr id="139" name="Google Shape;139;p42"/>
            <p:cNvSpPr/>
            <p:nvPr/>
          </p:nvSpPr>
          <p:spPr>
            <a:xfrm>
              <a:off x="754010" y="708293"/>
              <a:ext cx="5334029" cy="5334029"/>
            </a:xfrm>
            <a:prstGeom prst="ellipse">
              <a:avLst/>
            </a:prstGeom>
            <a:solidFill>
              <a:schemeClr val="lt1">
                <a:alpha val="15686"/>
              </a:schemeClr>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grpSp>
          <p:nvGrpSpPr>
            <p:cNvPr id="140" name="Google Shape;140;p42"/>
            <p:cNvGrpSpPr/>
            <p:nvPr/>
          </p:nvGrpSpPr>
          <p:grpSpPr>
            <a:xfrm>
              <a:off x="-1728302" y="-2049517"/>
              <a:ext cx="8917229" cy="10769768"/>
              <a:chOff x="11114088" y="2241550"/>
              <a:chExt cx="1905000" cy="2354263"/>
            </a:xfrm>
          </p:grpSpPr>
          <p:sp>
            <p:nvSpPr>
              <p:cNvPr id="141" name="Google Shape;141;p42"/>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2" name="Google Shape;142;p42"/>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1">
                  <a:alpha val="15686"/>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grpSp>
      <p:sp>
        <p:nvSpPr>
          <p:cNvPr id="143" name="Google Shape;143;p42"/>
          <p:cNvSpPr txBox="1"/>
          <p:nvPr>
            <p:ph idx="1" type="body"/>
          </p:nvPr>
        </p:nvSpPr>
        <p:spPr>
          <a:xfrm>
            <a:off x="831850" y="1153348"/>
            <a:ext cx="10515600" cy="648543"/>
          </a:xfrm>
          <a:prstGeom prst="rect">
            <a:avLst/>
          </a:prstGeom>
          <a:noFill/>
          <a:ln>
            <a:noFill/>
          </a:ln>
        </p:spPr>
        <p:txBody>
          <a:bodyPr anchorCtr="0" anchor="t" bIns="45700" lIns="91425" spcFirstLastPara="1" rIns="91425" wrap="square" tIns="45700">
            <a:normAutofit/>
          </a:bodyPr>
          <a:lstStyle>
            <a:lvl1pPr indent="-228600" lvl="0" marL="457200" algn="ctr">
              <a:lnSpc>
                <a:spcPct val="90000"/>
              </a:lnSpc>
              <a:spcBef>
                <a:spcPts val="1000"/>
              </a:spcBef>
              <a:spcAft>
                <a:spcPts val="0"/>
              </a:spcAft>
              <a:buClr>
                <a:schemeClr val="lt1"/>
              </a:buClr>
              <a:buSzPts val="1800"/>
              <a:buNone/>
              <a:defRPr sz="1800">
                <a:solidFill>
                  <a:schemeClr val="lt1"/>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Tree>
  </p:cSld>
  <p:clrMapOvr>
    <a:masterClrMapping/>
  </p:clrMapOvr>
  <p:extLst>
    <p:ext uri="{DCECCB84-F9BA-43D5-87BE-67443E8EF086}">
      <p15:sldGuideLst>
        <p15:guide id="1" orient="horz" pos="2160">
          <p15:clr>
            <a:srgbClr val="FBAE40"/>
          </p15:clr>
        </p15:guide>
        <p15:guide id="2" pos="3840">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144" name="Shape 144"/>
        <p:cNvGrpSpPr/>
        <p:nvPr/>
      </p:nvGrpSpPr>
      <p:grpSpPr>
        <a:xfrm>
          <a:off x="0" y="0"/>
          <a:ext cx="0" cy="0"/>
          <a:chOff x="0" y="0"/>
          <a:chExt cx="0" cy="0"/>
        </a:xfrm>
      </p:grpSpPr>
      <p:grpSp>
        <p:nvGrpSpPr>
          <p:cNvPr id="145" name="Google Shape;145;p43"/>
          <p:cNvGrpSpPr/>
          <p:nvPr/>
        </p:nvGrpSpPr>
        <p:grpSpPr>
          <a:xfrm rot="-2149226">
            <a:off x="7430044" y="-1843127"/>
            <a:ext cx="4436224" cy="5482435"/>
            <a:chOff x="11114088" y="2241550"/>
            <a:chExt cx="1905000" cy="2354263"/>
          </a:xfrm>
        </p:grpSpPr>
        <p:sp>
          <p:nvSpPr>
            <p:cNvPr id="146" name="Google Shape;146;p43"/>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7" name="Google Shape;147;p43"/>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48" name="Google Shape;148;p43"/>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49" name="Google Shape;149;p43"/>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0" name="Google Shape;150;p43"/>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51" name="Google Shape;151;p43"/>
          <p:cNvSpPr txBox="1"/>
          <p:nvPr>
            <p:ph idx="12" type="sldNum"/>
          </p:nvPr>
        </p:nvSpPr>
        <p:spPr>
          <a:xfrm>
            <a:off x="11592296" y="6455739"/>
            <a:ext cx="294600" cy="187500"/>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52" name="Google Shape;152;p43"/>
          <p:cNvSpPr txBox="1"/>
          <p:nvPr>
            <p:ph idx="1" type="body"/>
          </p:nvPr>
        </p:nvSpPr>
        <p:spPr>
          <a:xfrm>
            <a:off x="515938" y="1825625"/>
            <a:ext cx="10837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53" name="Google Shape;153;p43"/>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p:cSld name="Comparison">
    <p:spTree>
      <p:nvGrpSpPr>
        <p:cNvPr id="154" name="Shape 154"/>
        <p:cNvGrpSpPr/>
        <p:nvPr/>
      </p:nvGrpSpPr>
      <p:grpSpPr>
        <a:xfrm>
          <a:off x="0" y="0"/>
          <a:ext cx="0" cy="0"/>
          <a:chOff x="0" y="0"/>
          <a:chExt cx="0" cy="0"/>
        </a:xfrm>
      </p:grpSpPr>
      <p:grpSp>
        <p:nvGrpSpPr>
          <p:cNvPr id="155" name="Google Shape;155;p44"/>
          <p:cNvGrpSpPr/>
          <p:nvPr/>
        </p:nvGrpSpPr>
        <p:grpSpPr>
          <a:xfrm rot="-2149226">
            <a:off x="7430044" y="-1843127"/>
            <a:ext cx="4436224" cy="5482435"/>
            <a:chOff x="11114088" y="2241550"/>
            <a:chExt cx="1905000" cy="2354263"/>
          </a:xfrm>
        </p:grpSpPr>
        <p:sp>
          <p:nvSpPr>
            <p:cNvPr id="156" name="Google Shape;156;p44"/>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7" name="Google Shape;157;p44"/>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58" name="Google Shape;158;p44"/>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59" name="Google Shape;159;p44"/>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0" name="Google Shape;160;p44"/>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61" name="Google Shape;161;p44"/>
          <p:cNvSpPr txBox="1"/>
          <p:nvPr>
            <p:ph idx="12" type="sldNum"/>
          </p:nvPr>
        </p:nvSpPr>
        <p:spPr>
          <a:xfrm>
            <a:off x="10982696" y="6455739"/>
            <a:ext cx="294600" cy="187500"/>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62" name="Google Shape;162;p44"/>
          <p:cNvSpPr txBox="1"/>
          <p:nvPr>
            <p:ph idx="1" type="body"/>
          </p:nvPr>
        </p:nvSpPr>
        <p:spPr>
          <a:xfrm>
            <a:off x="51593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1"/>
              </a:buClr>
              <a:buSzPts val="2400"/>
              <a:buNone/>
              <a:defRPr b="1" sz="2400">
                <a:solidFill>
                  <a:schemeClr val="accent1"/>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3" name="Google Shape;163;p44"/>
          <p:cNvSpPr txBox="1"/>
          <p:nvPr>
            <p:ph idx="2" type="body"/>
          </p:nvPr>
        </p:nvSpPr>
        <p:spPr>
          <a:xfrm>
            <a:off x="51593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4" name="Google Shape;164;p44"/>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chemeClr val="accent5"/>
              </a:buClr>
              <a:buSzPts val="2400"/>
              <a:buNone/>
              <a:defRPr b="1" sz="2400">
                <a:solidFill>
                  <a:schemeClr val="accent5"/>
                </a:solidFill>
              </a:defRPr>
            </a:lvl1pPr>
            <a:lvl2pPr indent="-228600" lvl="1" marL="914400" algn="l">
              <a:lnSpc>
                <a:spcPct val="90000"/>
              </a:lnSpc>
              <a:spcBef>
                <a:spcPts val="500"/>
              </a:spcBef>
              <a:spcAft>
                <a:spcPts val="0"/>
              </a:spcAft>
              <a:buClr>
                <a:schemeClr val="dk1"/>
              </a:buClr>
              <a:buSzPts val="2000"/>
              <a:buNone/>
              <a:defRPr b="1" sz="2000"/>
            </a:lvl2pPr>
            <a:lvl3pPr indent="-228600" lvl="2" marL="1371600" algn="l">
              <a:lnSpc>
                <a:spcPct val="90000"/>
              </a:lnSpc>
              <a:spcBef>
                <a:spcPts val="500"/>
              </a:spcBef>
              <a:spcAft>
                <a:spcPts val="0"/>
              </a:spcAft>
              <a:buClr>
                <a:schemeClr val="dk1"/>
              </a:buClr>
              <a:buSzPts val="1800"/>
              <a:buNone/>
              <a:defRPr b="1" sz="1800"/>
            </a:lvl3pPr>
            <a:lvl4pPr indent="-228600" lvl="3" marL="1828800" algn="l">
              <a:lnSpc>
                <a:spcPct val="90000"/>
              </a:lnSpc>
              <a:spcBef>
                <a:spcPts val="500"/>
              </a:spcBef>
              <a:spcAft>
                <a:spcPts val="0"/>
              </a:spcAft>
              <a:buClr>
                <a:schemeClr val="dk1"/>
              </a:buClr>
              <a:buSzPts val="1600"/>
              <a:buNone/>
              <a:defRPr b="1" sz="1600"/>
            </a:lvl4pPr>
            <a:lvl5pPr indent="-228600" lvl="4" marL="2286000" algn="l">
              <a:lnSpc>
                <a:spcPct val="90000"/>
              </a:lnSpc>
              <a:spcBef>
                <a:spcPts val="500"/>
              </a:spcBef>
              <a:spcAft>
                <a:spcPts val="0"/>
              </a:spcAft>
              <a:buClr>
                <a:schemeClr val="dk1"/>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165" name="Google Shape;165;p44"/>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166" name="Google Shape;166;p44"/>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7" name="Google Shape;167;p44"/>
          <p:cNvSpPr txBox="1"/>
          <p:nvPr>
            <p:ph idx="5" type="sldNum"/>
          </p:nvPr>
        </p:nvSpPr>
        <p:spPr>
          <a:xfrm>
            <a:off x="11287496" y="6455739"/>
            <a:ext cx="294600" cy="1875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900">
                <a:solidFill>
                  <a:schemeClr val="lt1"/>
                </a:solidFill>
                <a:latin typeface="Calibri"/>
                <a:ea typeface="Calibri"/>
                <a:cs typeface="Calibri"/>
                <a:sym typeface="Calibri"/>
              </a:defRPr>
            </a:lvl1pPr>
            <a:lvl2pPr indent="0" lvl="1" marL="0" rtl="0" algn="ctr">
              <a:spcBef>
                <a:spcPts val="0"/>
              </a:spcBef>
              <a:buNone/>
              <a:defRPr sz="900">
                <a:solidFill>
                  <a:schemeClr val="lt1"/>
                </a:solidFill>
                <a:latin typeface="Calibri"/>
                <a:ea typeface="Calibri"/>
                <a:cs typeface="Calibri"/>
                <a:sym typeface="Calibri"/>
              </a:defRPr>
            </a:lvl2pPr>
            <a:lvl3pPr indent="0" lvl="2" marL="0" rtl="0" algn="ctr">
              <a:spcBef>
                <a:spcPts val="0"/>
              </a:spcBef>
              <a:buNone/>
              <a:defRPr sz="900">
                <a:solidFill>
                  <a:schemeClr val="lt1"/>
                </a:solidFill>
                <a:latin typeface="Calibri"/>
                <a:ea typeface="Calibri"/>
                <a:cs typeface="Calibri"/>
                <a:sym typeface="Calibri"/>
              </a:defRPr>
            </a:lvl3pPr>
            <a:lvl4pPr indent="0" lvl="3" marL="0" rtl="0" algn="ctr">
              <a:spcBef>
                <a:spcPts val="0"/>
              </a:spcBef>
              <a:buNone/>
              <a:defRPr sz="900">
                <a:solidFill>
                  <a:schemeClr val="lt1"/>
                </a:solidFill>
                <a:latin typeface="Calibri"/>
                <a:ea typeface="Calibri"/>
                <a:cs typeface="Calibri"/>
                <a:sym typeface="Calibri"/>
              </a:defRPr>
            </a:lvl4pPr>
            <a:lvl5pPr indent="0" lvl="4" marL="0" rtl="0" algn="ctr">
              <a:spcBef>
                <a:spcPts val="0"/>
              </a:spcBef>
              <a:buNone/>
              <a:defRPr sz="900">
                <a:solidFill>
                  <a:schemeClr val="lt1"/>
                </a:solidFill>
                <a:latin typeface="Calibri"/>
                <a:ea typeface="Calibri"/>
                <a:cs typeface="Calibri"/>
                <a:sym typeface="Calibri"/>
              </a:defRPr>
            </a:lvl5pPr>
            <a:lvl6pPr indent="0" lvl="5" marL="0" rtl="0" algn="ctr">
              <a:spcBef>
                <a:spcPts val="0"/>
              </a:spcBef>
              <a:buNone/>
              <a:defRPr sz="900">
                <a:solidFill>
                  <a:schemeClr val="lt1"/>
                </a:solidFill>
                <a:latin typeface="Calibri"/>
                <a:ea typeface="Calibri"/>
                <a:cs typeface="Calibri"/>
                <a:sym typeface="Calibri"/>
              </a:defRPr>
            </a:lvl6pPr>
            <a:lvl7pPr indent="0" lvl="6" marL="0" rtl="0" algn="ctr">
              <a:spcBef>
                <a:spcPts val="0"/>
              </a:spcBef>
              <a:buNone/>
              <a:defRPr sz="900">
                <a:solidFill>
                  <a:schemeClr val="lt1"/>
                </a:solidFill>
                <a:latin typeface="Calibri"/>
                <a:ea typeface="Calibri"/>
                <a:cs typeface="Calibri"/>
                <a:sym typeface="Calibri"/>
              </a:defRPr>
            </a:lvl7pPr>
            <a:lvl8pPr indent="0" lvl="7" marL="0" rtl="0" algn="ctr">
              <a:spcBef>
                <a:spcPts val="0"/>
              </a:spcBef>
              <a:buNone/>
              <a:defRPr sz="900">
                <a:solidFill>
                  <a:schemeClr val="lt1"/>
                </a:solidFill>
                <a:latin typeface="Calibri"/>
                <a:ea typeface="Calibri"/>
                <a:cs typeface="Calibri"/>
                <a:sym typeface="Calibri"/>
              </a:defRPr>
            </a:lvl8pPr>
            <a:lvl9pPr indent="0" lvl="8" marL="0" rt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p:cSld name="Picture with Caption">
    <p:spTree>
      <p:nvGrpSpPr>
        <p:cNvPr id="168" name="Shape 168"/>
        <p:cNvGrpSpPr/>
        <p:nvPr/>
      </p:nvGrpSpPr>
      <p:grpSpPr>
        <a:xfrm>
          <a:off x="0" y="0"/>
          <a:ext cx="0" cy="0"/>
          <a:chOff x="0" y="0"/>
          <a:chExt cx="0" cy="0"/>
        </a:xfrm>
      </p:grpSpPr>
      <p:sp>
        <p:nvSpPr>
          <p:cNvPr id="169" name="Google Shape;169;p45"/>
          <p:cNvSpPr/>
          <p:nvPr>
            <p:ph idx="2" type="pic"/>
          </p:nvPr>
        </p:nvSpPr>
        <p:spPr>
          <a:xfrm>
            <a:off x="6096000" y="768485"/>
            <a:ext cx="5305662" cy="5305662"/>
          </a:xfrm>
          <a:prstGeom prst="rect">
            <a:avLst/>
          </a:prstGeom>
          <a:solidFill>
            <a:schemeClr val="lt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3200"/>
              <a:buFont typeface="Arial"/>
              <a:buNone/>
              <a:defRPr b="0" i="0" sz="32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400"/>
              <a:buFont typeface="Arial"/>
              <a:buNone/>
              <a:defRPr b="0" i="0" sz="24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9pPr>
          </a:lstStyle>
          <a:p/>
        </p:txBody>
      </p:sp>
      <p:grpSp>
        <p:nvGrpSpPr>
          <p:cNvPr id="170" name="Google Shape;170;p45"/>
          <p:cNvGrpSpPr/>
          <p:nvPr/>
        </p:nvGrpSpPr>
        <p:grpSpPr>
          <a:xfrm flipH="1">
            <a:off x="5400785" y="-2003509"/>
            <a:ext cx="8917229" cy="10769768"/>
            <a:chOff x="11114088" y="2241550"/>
            <a:chExt cx="1905000" cy="2354263"/>
          </a:xfrm>
        </p:grpSpPr>
        <p:sp>
          <p:nvSpPr>
            <p:cNvPr id="171" name="Google Shape;171;p45"/>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72" name="Google Shape;172;p45"/>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90980"/>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73" name="Google Shape;173;p45"/>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45"/>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Font typeface="Arial"/>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75" name="Google Shape;175;p45"/>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900">
                <a:solidFill>
                  <a:schemeClr val="lt1"/>
                </a:solidFill>
                <a:latin typeface="Calibri"/>
                <a:ea typeface="Calibri"/>
                <a:cs typeface="Calibri"/>
                <a:sym typeface="Calibri"/>
              </a:defRPr>
            </a:lvl1pPr>
            <a:lvl2pPr indent="0" lvl="1" marL="0" rtl="0" algn="ctr">
              <a:spcBef>
                <a:spcPts val="0"/>
              </a:spcBef>
              <a:buNone/>
              <a:defRPr sz="900">
                <a:solidFill>
                  <a:schemeClr val="lt1"/>
                </a:solidFill>
                <a:latin typeface="Calibri"/>
                <a:ea typeface="Calibri"/>
                <a:cs typeface="Calibri"/>
                <a:sym typeface="Calibri"/>
              </a:defRPr>
            </a:lvl2pPr>
            <a:lvl3pPr indent="0" lvl="2" marL="0" rtl="0" algn="ctr">
              <a:spcBef>
                <a:spcPts val="0"/>
              </a:spcBef>
              <a:buNone/>
              <a:defRPr sz="900">
                <a:solidFill>
                  <a:schemeClr val="lt1"/>
                </a:solidFill>
                <a:latin typeface="Calibri"/>
                <a:ea typeface="Calibri"/>
                <a:cs typeface="Calibri"/>
                <a:sym typeface="Calibri"/>
              </a:defRPr>
            </a:lvl3pPr>
            <a:lvl4pPr indent="0" lvl="3" marL="0" rtl="0" algn="ctr">
              <a:spcBef>
                <a:spcPts val="0"/>
              </a:spcBef>
              <a:buNone/>
              <a:defRPr sz="900">
                <a:solidFill>
                  <a:schemeClr val="lt1"/>
                </a:solidFill>
                <a:latin typeface="Calibri"/>
                <a:ea typeface="Calibri"/>
                <a:cs typeface="Calibri"/>
                <a:sym typeface="Calibri"/>
              </a:defRPr>
            </a:lvl4pPr>
            <a:lvl5pPr indent="0" lvl="4" marL="0" rtl="0" algn="ctr">
              <a:spcBef>
                <a:spcPts val="0"/>
              </a:spcBef>
              <a:buNone/>
              <a:defRPr sz="900">
                <a:solidFill>
                  <a:schemeClr val="lt1"/>
                </a:solidFill>
                <a:latin typeface="Calibri"/>
                <a:ea typeface="Calibri"/>
                <a:cs typeface="Calibri"/>
                <a:sym typeface="Calibri"/>
              </a:defRPr>
            </a:lvl5pPr>
            <a:lvl6pPr indent="0" lvl="5" marL="0" rtl="0" algn="ctr">
              <a:spcBef>
                <a:spcPts val="0"/>
              </a:spcBef>
              <a:buNone/>
              <a:defRPr sz="900">
                <a:solidFill>
                  <a:schemeClr val="lt1"/>
                </a:solidFill>
                <a:latin typeface="Calibri"/>
                <a:ea typeface="Calibri"/>
                <a:cs typeface="Calibri"/>
                <a:sym typeface="Calibri"/>
              </a:defRPr>
            </a:lvl6pPr>
            <a:lvl7pPr indent="0" lvl="6" marL="0" rtl="0" algn="ctr">
              <a:spcBef>
                <a:spcPts val="0"/>
              </a:spcBef>
              <a:buNone/>
              <a:defRPr sz="900">
                <a:solidFill>
                  <a:schemeClr val="lt1"/>
                </a:solidFill>
                <a:latin typeface="Calibri"/>
                <a:ea typeface="Calibri"/>
                <a:cs typeface="Calibri"/>
                <a:sym typeface="Calibri"/>
              </a:defRPr>
            </a:lvl7pPr>
            <a:lvl8pPr indent="0" lvl="7" marL="0" rtl="0" algn="ctr">
              <a:spcBef>
                <a:spcPts val="0"/>
              </a:spcBef>
              <a:buNone/>
              <a:defRPr sz="900">
                <a:solidFill>
                  <a:schemeClr val="lt1"/>
                </a:solidFill>
                <a:latin typeface="Calibri"/>
                <a:ea typeface="Calibri"/>
                <a:cs typeface="Calibri"/>
                <a:sym typeface="Calibri"/>
              </a:defRPr>
            </a:lvl8pPr>
            <a:lvl9pPr indent="0" lvl="8" marL="0" rt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76" name="Google Shape;176;p45"/>
          <p:cNvSpPr/>
          <p:nvPr/>
        </p:nvSpPr>
        <p:spPr>
          <a:xfrm>
            <a:off x="11371669" y="6409397"/>
            <a:ext cx="280200" cy="280200"/>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77" name="Google Shape;177;p45"/>
          <p:cNvSpPr txBox="1"/>
          <p:nvPr>
            <p:ph idx="3"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900">
                <a:solidFill>
                  <a:schemeClr val="lt1"/>
                </a:solidFill>
                <a:latin typeface="Calibri"/>
                <a:ea typeface="Calibri"/>
                <a:cs typeface="Calibri"/>
                <a:sym typeface="Calibri"/>
              </a:defRPr>
            </a:lvl1pPr>
            <a:lvl2pPr indent="0" lvl="1" marL="0" rtl="0" algn="ctr">
              <a:spcBef>
                <a:spcPts val="0"/>
              </a:spcBef>
              <a:buNone/>
              <a:defRPr sz="900">
                <a:solidFill>
                  <a:schemeClr val="lt1"/>
                </a:solidFill>
                <a:latin typeface="Calibri"/>
                <a:ea typeface="Calibri"/>
                <a:cs typeface="Calibri"/>
                <a:sym typeface="Calibri"/>
              </a:defRPr>
            </a:lvl2pPr>
            <a:lvl3pPr indent="0" lvl="2" marL="0" rtl="0" algn="ctr">
              <a:spcBef>
                <a:spcPts val="0"/>
              </a:spcBef>
              <a:buNone/>
              <a:defRPr sz="900">
                <a:solidFill>
                  <a:schemeClr val="lt1"/>
                </a:solidFill>
                <a:latin typeface="Calibri"/>
                <a:ea typeface="Calibri"/>
                <a:cs typeface="Calibri"/>
                <a:sym typeface="Calibri"/>
              </a:defRPr>
            </a:lvl3pPr>
            <a:lvl4pPr indent="0" lvl="3" marL="0" rtl="0" algn="ctr">
              <a:spcBef>
                <a:spcPts val="0"/>
              </a:spcBef>
              <a:buNone/>
              <a:defRPr sz="900">
                <a:solidFill>
                  <a:schemeClr val="lt1"/>
                </a:solidFill>
                <a:latin typeface="Calibri"/>
                <a:ea typeface="Calibri"/>
                <a:cs typeface="Calibri"/>
                <a:sym typeface="Calibri"/>
              </a:defRPr>
            </a:lvl4pPr>
            <a:lvl5pPr indent="0" lvl="4" marL="0" rtl="0" algn="ctr">
              <a:spcBef>
                <a:spcPts val="0"/>
              </a:spcBef>
              <a:buNone/>
              <a:defRPr sz="900">
                <a:solidFill>
                  <a:schemeClr val="lt1"/>
                </a:solidFill>
                <a:latin typeface="Calibri"/>
                <a:ea typeface="Calibri"/>
                <a:cs typeface="Calibri"/>
                <a:sym typeface="Calibri"/>
              </a:defRPr>
            </a:lvl5pPr>
            <a:lvl6pPr indent="0" lvl="5" marL="0" rtl="0" algn="ctr">
              <a:spcBef>
                <a:spcPts val="0"/>
              </a:spcBef>
              <a:buNone/>
              <a:defRPr sz="900">
                <a:solidFill>
                  <a:schemeClr val="lt1"/>
                </a:solidFill>
                <a:latin typeface="Calibri"/>
                <a:ea typeface="Calibri"/>
                <a:cs typeface="Calibri"/>
                <a:sym typeface="Calibri"/>
              </a:defRPr>
            </a:lvl6pPr>
            <a:lvl7pPr indent="0" lvl="6" marL="0" rtl="0" algn="ctr">
              <a:spcBef>
                <a:spcPts val="0"/>
              </a:spcBef>
              <a:buNone/>
              <a:defRPr sz="900">
                <a:solidFill>
                  <a:schemeClr val="lt1"/>
                </a:solidFill>
                <a:latin typeface="Calibri"/>
                <a:ea typeface="Calibri"/>
                <a:cs typeface="Calibri"/>
                <a:sym typeface="Calibri"/>
              </a:defRPr>
            </a:lvl7pPr>
            <a:lvl8pPr indent="0" lvl="7" marL="0" rtl="0" algn="ctr">
              <a:spcBef>
                <a:spcPts val="0"/>
              </a:spcBef>
              <a:buNone/>
              <a:defRPr sz="900">
                <a:solidFill>
                  <a:schemeClr val="lt1"/>
                </a:solidFill>
                <a:latin typeface="Calibri"/>
                <a:ea typeface="Calibri"/>
                <a:cs typeface="Calibri"/>
                <a:sym typeface="Calibri"/>
              </a:defRPr>
            </a:lvl8pPr>
            <a:lvl9pPr indent="0" lvl="8" marL="0" rt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p:cSld name="Content with Caption">
    <p:spTree>
      <p:nvGrpSpPr>
        <p:cNvPr id="178" name="Shape 178"/>
        <p:cNvGrpSpPr/>
        <p:nvPr/>
      </p:nvGrpSpPr>
      <p:grpSpPr>
        <a:xfrm>
          <a:off x="0" y="0"/>
          <a:ext cx="0" cy="0"/>
          <a:chOff x="0" y="0"/>
          <a:chExt cx="0" cy="0"/>
        </a:xfrm>
      </p:grpSpPr>
      <p:grpSp>
        <p:nvGrpSpPr>
          <p:cNvPr id="179" name="Google Shape;179;p46"/>
          <p:cNvGrpSpPr/>
          <p:nvPr/>
        </p:nvGrpSpPr>
        <p:grpSpPr>
          <a:xfrm rot="-2149226">
            <a:off x="7430044" y="-1843127"/>
            <a:ext cx="4436224" cy="5482435"/>
            <a:chOff x="11114088" y="2241550"/>
            <a:chExt cx="1905000" cy="2354263"/>
          </a:xfrm>
        </p:grpSpPr>
        <p:sp>
          <p:nvSpPr>
            <p:cNvPr id="180" name="Google Shape;180;p46"/>
            <p:cNvSpPr/>
            <p:nvPr/>
          </p:nvSpPr>
          <p:spPr>
            <a:xfrm>
              <a:off x="11114088" y="2241550"/>
              <a:ext cx="1905000" cy="2354263"/>
            </a:xfrm>
            <a:custGeom>
              <a:rect b="b" l="l" r="r" t="t"/>
              <a:pathLst>
                <a:path extrusionOk="0" h="553" w="447">
                  <a:moveTo>
                    <a:pt x="0" y="264"/>
                  </a:moveTo>
                  <a:cubicBezTo>
                    <a:pt x="5" y="176"/>
                    <a:pt x="49" y="96"/>
                    <a:pt x="141" y="48"/>
                  </a:cubicBezTo>
                  <a:cubicBezTo>
                    <a:pt x="235" y="0"/>
                    <a:pt x="327" y="9"/>
                    <a:pt x="414" y="67"/>
                  </a:cubicBezTo>
                  <a:cubicBezTo>
                    <a:pt x="425" y="75"/>
                    <a:pt x="439" y="82"/>
                    <a:pt x="438" y="98"/>
                  </a:cubicBezTo>
                  <a:cubicBezTo>
                    <a:pt x="437" y="120"/>
                    <a:pt x="413" y="127"/>
                    <a:pt x="391" y="111"/>
                  </a:cubicBezTo>
                  <a:cubicBezTo>
                    <a:pt x="294" y="40"/>
                    <a:pt x="166" y="56"/>
                    <a:pt x="94" y="149"/>
                  </a:cubicBezTo>
                  <a:cubicBezTo>
                    <a:pt x="30" y="231"/>
                    <a:pt x="36" y="349"/>
                    <a:pt x="107" y="424"/>
                  </a:cubicBezTo>
                  <a:cubicBezTo>
                    <a:pt x="180" y="502"/>
                    <a:pt x="296" y="514"/>
                    <a:pt x="383" y="453"/>
                  </a:cubicBezTo>
                  <a:cubicBezTo>
                    <a:pt x="386" y="451"/>
                    <a:pt x="390" y="449"/>
                    <a:pt x="393" y="446"/>
                  </a:cubicBezTo>
                  <a:cubicBezTo>
                    <a:pt x="407" y="433"/>
                    <a:pt x="420" y="433"/>
                    <a:pt x="433" y="449"/>
                  </a:cubicBezTo>
                  <a:cubicBezTo>
                    <a:pt x="447" y="467"/>
                    <a:pt x="433" y="477"/>
                    <a:pt x="421" y="485"/>
                  </a:cubicBezTo>
                  <a:cubicBezTo>
                    <a:pt x="353" y="537"/>
                    <a:pt x="277" y="553"/>
                    <a:pt x="194" y="531"/>
                  </a:cubicBezTo>
                  <a:cubicBezTo>
                    <a:pt x="79" y="501"/>
                    <a:pt x="1" y="397"/>
                    <a:pt x="0" y="26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1" name="Google Shape;181;p46"/>
            <p:cNvSpPr/>
            <p:nvPr/>
          </p:nvSpPr>
          <p:spPr>
            <a:xfrm>
              <a:off x="11412538" y="2590800"/>
              <a:ext cx="835025" cy="1673225"/>
            </a:xfrm>
            <a:custGeom>
              <a:rect b="b" l="l" r="r" t="t"/>
              <a:pathLst>
                <a:path extrusionOk="0" h="393" w="196">
                  <a:moveTo>
                    <a:pt x="0" y="198"/>
                  </a:moveTo>
                  <a:cubicBezTo>
                    <a:pt x="0" y="103"/>
                    <a:pt x="64" y="26"/>
                    <a:pt x="157" y="8"/>
                  </a:cubicBezTo>
                  <a:cubicBezTo>
                    <a:pt x="171" y="6"/>
                    <a:pt x="188" y="0"/>
                    <a:pt x="192" y="22"/>
                  </a:cubicBezTo>
                  <a:cubicBezTo>
                    <a:pt x="196" y="41"/>
                    <a:pt x="190" y="52"/>
                    <a:pt x="167" y="56"/>
                  </a:cubicBezTo>
                  <a:cubicBezTo>
                    <a:pt x="95" y="70"/>
                    <a:pt x="47" y="129"/>
                    <a:pt x="48" y="198"/>
                  </a:cubicBezTo>
                  <a:cubicBezTo>
                    <a:pt x="48" y="267"/>
                    <a:pt x="97" y="325"/>
                    <a:pt x="170" y="339"/>
                  </a:cubicBezTo>
                  <a:cubicBezTo>
                    <a:pt x="191" y="343"/>
                    <a:pt x="195" y="354"/>
                    <a:pt x="193" y="372"/>
                  </a:cubicBezTo>
                  <a:cubicBezTo>
                    <a:pt x="190" y="393"/>
                    <a:pt x="174" y="389"/>
                    <a:pt x="160" y="387"/>
                  </a:cubicBezTo>
                  <a:cubicBezTo>
                    <a:pt x="70" y="375"/>
                    <a:pt x="0" y="293"/>
                    <a:pt x="0" y="198"/>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sp>
          <p:nvSpPr>
            <p:cNvPr id="182" name="Google Shape;182;p46"/>
            <p:cNvSpPr/>
            <p:nvPr/>
          </p:nvSpPr>
          <p:spPr>
            <a:xfrm>
              <a:off x="11728451" y="3071813"/>
              <a:ext cx="306388" cy="719138"/>
            </a:xfrm>
            <a:custGeom>
              <a:rect b="b" l="l" r="r" t="t"/>
              <a:pathLst>
                <a:path extrusionOk="0" h="169" w="72">
                  <a:moveTo>
                    <a:pt x="0" y="84"/>
                  </a:moveTo>
                  <a:cubicBezTo>
                    <a:pt x="2" y="62"/>
                    <a:pt x="6" y="39"/>
                    <a:pt x="20" y="20"/>
                  </a:cubicBezTo>
                  <a:cubicBezTo>
                    <a:pt x="25" y="13"/>
                    <a:pt x="31" y="0"/>
                    <a:pt x="42" y="9"/>
                  </a:cubicBezTo>
                  <a:cubicBezTo>
                    <a:pt x="53" y="18"/>
                    <a:pt x="72" y="25"/>
                    <a:pt x="62" y="44"/>
                  </a:cubicBezTo>
                  <a:cubicBezTo>
                    <a:pt x="47" y="72"/>
                    <a:pt x="47" y="97"/>
                    <a:pt x="62" y="125"/>
                  </a:cubicBezTo>
                  <a:cubicBezTo>
                    <a:pt x="72" y="143"/>
                    <a:pt x="53" y="151"/>
                    <a:pt x="43" y="159"/>
                  </a:cubicBezTo>
                  <a:cubicBezTo>
                    <a:pt x="31" y="169"/>
                    <a:pt x="25" y="156"/>
                    <a:pt x="20" y="148"/>
                  </a:cubicBezTo>
                  <a:cubicBezTo>
                    <a:pt x="6" y="129"/>
                    <a:pt x="2" y="107"/>
                    <a:pt x="0" y="84"/>
                  </a:cubicBezTo>
                  <a:close/>
                </a:path>
              </a:pathLst>
            </a:custGeom>
            <a:solidFill>
              <a:schemeClr val="lt2">
                <a:alpha val="52941"/>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Calibri"/>
                <a:ea typeface="Calibri"/>
                <a:cs typeface="Calibri"/>
                <a:sym typeface="Calibri"/>
              </a:endParaRPr>
            </a:p>
          </p:txBody>
        </p:sp>
      </p:grpSp>
      <p:sp>
        <p:nvSpPr>
          <p:cNvPr id="183" name="Google Shape;183;p46"/>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4" name="Google Shape;184;p46"/>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85" name="Google Shape;185;p4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186" name="Google Shape;186;p46"/>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chemeClr val="dk1"/>
              </a:buClr>
              <a:buSzPts val="3200"/>
              <a:buFont typeface="Corbel"/>
              <a:buNone/>
              <a:defRPr sz="32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7" name="Google Shape;187;p46"/>
          <p:cNvSpPr txBox="1"/>
          <p:nvPr>
            <p:ph idx="1"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l">
              <a:lnSpc>
                <a:spcPct val="90000"/>
              </a:lnSpc>
              <a:spcBef>
                <a:spcPts val="500"/>
              </a:spcBef>
              <a:spcAft>
                <a:spcPts val="0"/>
              </a:spcAft>
              <a:buClr>
                <a:schemeClr val="dk1"/>
              </a:buClr>
              <a:buSzPts val="1400"/>
              <a:buNone/>
              <a:defRPr sz="1400"/>
            </a:lvl2pPr>
            <a:lvl3pPr indent="-228600" lvl="2" marL="1371600" algn="l">
              <a:lnSpc>
                <a:spcPct val="90000"/>
              </a:lnSpc>
              <a:spcBef>
                <a:spcPts val="500"/>
              </a:spcBef>
              <a:spcAft>
                <a:spcPts val="0"/>
              </a:spcAft>
              <a:buClr>
                <a:schemeClr val="dk1"/>
              </a:buClr>
              <a:buSzPts val="1200"/>
              <a:buNone/>
              <a:defRPr sz="1200"/>
            </a:lvl3pPr>
            <a:lvl4pPr indent="-228600" lvl="3" marL="1828800" algn="l">
              <a:lnSpc>
                <a:spcPct val="90000"/>
              </a:lnSpc>
              <a:spcBef>
                <a:spcPts val="500"/>
              </a:spcBef>
              <a:spcAft>
                <a:spcPts val="0"/>
              </a:spcAft>
              <a:buClr>
                <a:schemeClr val="dk1"/>
              </a:buClr>
              <a:buSzPts val="1000"/>
              <a:buNone/>
              <a:defRPr sz="1000"/>
            </a:lvl4pPr>
            <a:lvl5pPr indent="-228600" lvl="4" marL="2286000" algn="l">
              <a:lnSpc>
                <a:spcPct val="90000"/>
              </a:lnSpc>
              <a:spcBef>
                <a:spcPts val="500"/>
              </a:spcBef>
              <a:spcAft>
                <a:spcPts val="0"/>
              </a:spcAft>
              <a:buClr>
                <a:schemeClr val="dk1"/>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88" name="Google Shape;188;p46"/>
          <p:cNvSpPr txBox="1"/>
          <p:nvPr>
            <p:ph idx="2" type="body"/>
          </p:nvPr>
        </p:nvSpPr>
        <p:spPr>
          <a:xfrm>
            <a:off x="5183188" y="457201"/>
            <a:ext cx="6172200" cy="5403850"/>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chemeClr val="dk1"/>
              </a:buClr>
              <a:buSzPts val="3200"/>
              <a:buChar char="•"/>
              <a:defRPr sz="3200"/>
            </a:lvl1pPr>
            <a:lvl2pPr indent="-406400" lvl="1" marL="914400" algn="l">
              <a:lnSpc>
                <a:spcPct val="90000"/>
              </a:lnSpc>
              <a:spcBef>
                <a:spcPts val="500"/>
              </a:spcBef>
              <a:spcAft>
                <a:spcPts val="0"/>
              </a:spcAft>
              <a:buClr>
                <a:schemeClr val="dk1"/>
              </a:buClr>
              <a:buSzPts val="2800"/>
              <a:buChar char="•"/>
              <a:defRPr sz="2800"/>
            </a:lvl2pPr>
            <a:lvl3pPr indent="-381000" lvl="2" marL="1371600" algn="l">
              <a:lnSpc>
                <a:spcPct val="90000"/>
              </a:lnSpc>
              <a:spcBef>
                <a:spcPts val="500"/>
              </a:spcBef>
              <a:spcAft>
                <a:spcPts val="0"/>
              </a:spcAft>
              <a:buClr>
                <a:schemeClr val="dk1"/>
              </a:buClr>
              <a:buSzPts val="2400"/>
              <a:buChar char="•"/>
              <a:defRPr sz="2400"/>
            </a:lvl3pPr>
            <a:lvl4pPr indent="-355600" lvl="3" marL="1828800" algn="l">
              <a:lnSpc>
                <a:spcPct val="90000"/>
              </a:lnSpc>
              <a:spcBef>
                <a:spcPts val="500"/>
              </a:spcBef>
              <a:spcAft>
                <a:spcPts val="0"/>
              </a:spcAft>
              <a:buClr>
                <a:schemeClr val="dk1"/>
              </a:buClr>
              <a:buSzPts val="2000"/>
              <a:buChar char="•"/>
              <a:defRPr sz="2000"/>
            </a:lvl4pPr>
            <a:lvl5pPr indent="-355600" lvl="4" marL="2286000" algn="l">
              <a:lnSpc>
                <a:spcPct val="90000"/>
              </a:lnSpc>
              <a:spcBef>
                <a:spcPts val="500"/>
              </a:spcBef>
              <a:spcAft>
                <a:spcPts val="0"/>
              </a:spcAft>
              <a:buClr>
                <a:schemeClr val="dk1"/>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am Slide">
  <p:cSld name="Team Slide">
    <p:spTree>
      <p:nvGrpSpPr>
        <p:cNvPr id="24" name="Shape 24"/>
        <p:cNvGrpSpPr/>
        <p:nvPr/>
      </p:nvGrpSpPr>
      <p:grpSpPr>
        <a:xfrm>
          <a:off x="0" y="0"/>
          <a:ext cx="0" cy="0"/>
          <a:chOff x="0" y="0"/>
          <a:chExt cx="0" cy="0"/>
        </a:xfrm>
      </p:grpSpPr>
      <p:sp>
        <p:nvSpPr>
          <p:cNvPr id="25" name="Google Shape;25;p30"/>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 name="Google Shape;26;p30"/>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7" name="Google Shape;27;p30"/>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28" name="Google Shape;28;p30"/>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29" name="Google Shape;29;p30"/>
          <p:cNvSpPr/>
          <p:nvPr>
            <p:ph idx="2" type="pic"/>
          </p:nvPr>
        </p:nvSpPr>
        <p:spPr>
          <a:xfrm>
            <a:off x="524455" y="1394360"/>
            <a:ext cx="2160034" cy="2018037"/>
          </a:xfrm>
          <a:prstGeom prst="ellipse">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0" name="Google Shape;30;p30"/>
          <p:cNvSpPr txBox="1"/>
          <p:nvPr>
            <p:ph idx="1" type="body"/>
          </p:nvPr>
        </p:nvSpPr>
        <p:spPr>
          <a:xfrm>
            <a:off x="524454"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1" name="Google Shape;31;p30"/>
          <p:cNvSpPr txBox="1"/>
          <p:nvPr>
            <p:ph idx="3" type="body"/>
          </p:nvPr>
        </p:nvSpPr>
        <p:spPr>
          <a:xfrm>
            <a:off x="524454"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2" name="Google Shape;32;p30"/>
          <p:cNvSpPr txBox="1"/>
          <p:nvPr>
            <p:ph idx="4" type="body"/>
          </p:nvPr>
        </p:nvSpPr>
        <p:spPr>
          <a:xfrm>
            <a:off x="3377853"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3" name="Google Shape;33;p30"/>
          <p:cNvSpPr txBox="1"/>
          <p:nvPr>
            <p:ph idx="5" type="body"/>
          </p:nvPr>
        </p:nvSpPr>
        <p:spPr>
          <a:xfrm>
            <a:off x="3377853"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4" name="Google Shape;34;p30"/>
          <p:cNvSpPr txBox="1"/>
          <p:nvPr>
            <p:ph idx="6" type="body"/>
          </p:nvPr>
        </p:nvSpPr>
        <p:spPr>
          <a:xfrm>
            <a:off x="6216589"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30"/>
          <p:cNvSpPr txBox="1"/>
          <p:nvPr>
            <p:ph idx="7" type="body"/>
          </p:nvPr>
        </p:nvSpPr>
        <p:spPr>
          <a:xfrm>
            <a:off x="6216589"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30"/>
          <p:cNvSpPr txBox="1"/>
          <p:nvPr>
            <p:ph idx="8" type="body"/>
          </p:nvPr>
        </p:nvSpPr>
        <p:spPr>
          <a:xfrm>
            <a:off x="9068972" y="4052306"/>
            <a:ext cx="2588705" cy="1749005"/>
          </a:xfrm>
          <a:prstGeom prst="rect">
            <a:avLst/>
          </a:prstGeom>
          <a:noFill/>
          <a:ln>
            <a:noFill/>
          </a:ln>
        </p:spPr>
        <p:txBody>
          <a:bodyPr anchorCtr="0" anchor="t" bIns="0" lIns="0" spcFirstLastPara="1" rIns="0" wrap="square" tIns="0">
            <a:noAutofit/>
          </a:bodyPr>
          <a:lstStyle>
            <a:lvl1pPr indent="-228600" lvl="0" marL="457200" algn="ct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7" name="Google Shape;37;p30"/>
          <p:cNvSpPr txBox="1"/>
          <p:nvPr>
            <p:ph idx="9" type="body"/>
          </p:nvPr>
        </p:nvSpPr>
        <p:spPr>
          <a:xfrm>
            <a:off x="9068972" y="3539268"/>
            <a:ext cx="2588705" cy="495389"/>
          </a:xfrm>
          <a:prstGeom prst="rect">
            <a:avLst/>
          </a:prstGeom>
          <a:noFill/>
          <a:ln>
            <a:noFill/>
          </a:ln>
        </p:spPr>
        <p:txBody>
          <a:bodyPr anchorCtr="0" anchor="ctr" bIns="0" lIns="0" spcFirstLastPara="1" rIns="0" wrap="square" tIns="0">
            <a:noAutofit/>
          </a:bodyPr>
          <a:lstStyle>
            <a:lvl1pPr indent="-228600" lvl="0" marL="457200" algn="ctr">
              <a:lnSpc>
                <a:spcPct val="90000"/>
              </a:lnSpc>
              <a:spcBef>
                <a:spcPts val="1000"/>
              </a:spcBef>
              <a:spcAft>
                <a:spcPts val="0"/>
              </a:spcAft>
              <a:buClr>
                <a:srgbClr val="0D1D51"/>
              </a:buClr>
              <a:buSzPts val="1600"/>
              <a:buNone/>
              <a:defRPr b="1" sz="1600" cap="none">
                <a:solidFill>
                  <a:srgbClr val="0D1D5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8" name="Google Shape;38;p30"/>
          <p:cNvSpPr/>
          <p:nvPr>
            <p:ph idx="13" type="pic"/>
          </p:nvPr>
        </p:nvSpPr>
        <p:spPr>
          <a:xfrm>
            <a:off x="3623961" y="1367675"/>
            <a:ext cx="2160034" cy="2018037"/>
          </a:xfrm>
          <a:prstGeom prst="ellipse">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39" name="Google Shape;39;p30"/>
          <p:cNvSpPr/>
          <p:nvPr>
            <p:ph idx="14" type="pic"/>
          </p:nvPr>
        </p:nvSpPr>
        <p:spPr>
          <a:xfrm>
            <a:off x="6410627" y="1348882"/>
            <a:ext cx="2160034" cy="2018037"/>
          </a:xfrm>
          <a:prstGeom prst="ellipse">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40" name="Google Shape;40;p30"/>
          <p:cNvSpPr/>
          <p:nvPr>
            <p:ph idx="15" type="pic"/>
          </p:nvPr>
        </p:nvSpPr>
        <p:spPr>
          <a:xfrm>
            <a:off x="9294289" y="1348882"/>
            <a:ext cx="2160034" cy="2018037"/>
          </a:xfrm>
          <a:prstGeom prst="ellipse">
            <a:avLst/>
          </a:prstGeom>
          <a:solidFill>
            <a:schemeClr val="lt2"/>
          </a:solidFill>
          <a:ln>
            <a:noFill/>
          </a:ln>
        </p:spPr>
        <p:txBody>
          <a:bodyPr anchorCtr="0" anchor="ctr" bIns="45700" lIns="91425" spcFirstLastPara="1" rIns="91425" wrap="square" tIns="45700">
            <a:normAutofit/>
          </a:bodyPr>
          <a:lstStyle>
            <a:lvl1pPr lvl="0" marR="0" rtl="0" algn="ctr">
              <a:lnSpc>
                <a:spcPct val="90000"/>
              </a:lnSpc>
              <a:spcBef>
                <a:spcPts val="1000"/>
              </a:spcBef>
              <a:spcAft>
                <a:spcPts val="0"/>
              </a:spcAft>
              <a:buClr>
                <a:schemeClr val="dk1"/>
              </a:buClr>
              <a:buSzPts val="2000"/>
              <a:buFont typeface="Arial"/>
              <a:buNone/>
              <a:defRPr b="0" i="0" sz="20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3">
  <p:cSld name="Title and Content 03">
    <p:spTree>
      <p:nvGrpSpPr>
        <p:cNvPr id="41" name="Shape 41"/>
        <p:cNvGrpSpPr/>
        <p:nvPr/>
      </p:nvGrpSpPr>
      <p:grpSpPr>
        <a:xfrm>
          <a:off x="0" y="0"/>
          <a:ext cx="0" cy="0"/>
          <a:chOff x="0" y="0"/>
          <a:chExt cx="0" cy="0"/>
        </a:xfrm>
      </p:grpSpPr>
      <p:sp>
        <p:nvSpPr>
          <p:cNvPr id="42" name="Google Shape;42;p31"/>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3" name="Google Shape;43;p31"/>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4" name="Google Shape;44;p31"/>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5" name="Google Shape;45;p31"/>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3 1.1">
  <p:cSld name="Title and Content 03_1">
    <p:spTree>
      <p:nvGrpSpPr>
        <p:cNvPr id="46" name="Shape 46"/>
        <p:cNvGrpSpPr/>
        <p:nvPr/>
      </p:nvGrpSpPr>
      <p:grpSpPr>
        <a:xfrm>
          <a:off x="0" y="0"/>
          <a:ext cx="0" cy="0"/>
          <a:chOff x="0" y="0"/>
          <a:chExt cx="0" cy="0"/>
        </a:xfrm>
      </p:grpSpPr>
      <p:sp>
        <p:nvSpPr>
          <p:cNvPr id="47" name="Google Shape;47;gc9159d5c10_0_33"/>
          <p:cNvSpPr txBox="1"/>
          <p:nvPr>
            <p:ph type="title"/>
          </p:nvPr>
        </p:nvSpPr>
        <p:spPr>
          <a:xfrm>
            <a:off x="515938" y="246621"/>
            <a:ext cx="11150700" cy="920400"/>
          </a:xfrm>
          <a:prstGeom prst="rect">
            <a:avLst/>
          </a:prstGeom>
          <a:noFill/>
          <a:ln>
            <a:noFill/>
          </a:ln>
        </p:spPr>
        <p:txBody>
          <a:bodyPr anchorCtr="0" anchor="b" bIns="0" lIns="0" spcFirstLastPara="1" rIns="0" wrap="square" tIns="0">
            <a:noAutofit/>
          </a:bodyPr>
          <a:lstStyle>
            <a:lvl1pPr lvl="0" rtl="0" algn="l">
              <a:lnSpc>
                <a:spcPct val="90000"/>
              </a:lnSpc>
              <a:spcBef>
                <a:spcPts val="0"/>
              </a:spcBef>
              <a:spcAft>
                <a:spcPts val="0"/>
              </a:spcAft>
              <a:buClr>
                <a:schemeClr val="dk1"/>
              </a:buClr>
              <a:buSzPts val="3200"/>
              <a:buFont typeface="Corbel"/>
              <a:buNone/>
              <a:defRPr b="1" sz="3200" cap="none"/>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48" name="Google Shape;48;gc9159d5c10_0_33"/>
          <p:cNvSpPr/>
          <p:nvPr/>
        </p:nvSpPr>
        <p:spPr>
          <a:xfrm rot="10800000">
            <a:off x="516056" y="-16615"/>
            <a:ext cx="1258500" cy="110400"/>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49" name="Google Shape;49;gc9159d5c10_0_33"/>
          <p:cNvSpPr/>
          <p:nvPr/>
        </p:nvSpPr>
        <p:spPr>
          <a:xfrm>
            <a:off x="11371669" y="6409397"/>
            <a:ext cx="280200" cy="280200"/>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0" name="Google Shape;50;gc9159d5c10_0_33"/>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lvl1pPr indent="0" lvl="0" marL="0" rtl="0" algn="ctr">
              <a:spcBef>
                <a:spcPts val="0"/>
              </a:spcBef>
              <a:buNone/>
              <a:defRPr sz="900">
                <a:solidFill>
                  <a:schemeClr val="lt1"/>
                </a:solidFill>
                <a:latin typeface="Calibri"/>
                <a:ea typeface="Calibri"/>
                <a:cs typeface="Calibri"/>
                <a:sym typeface="Calibri"/>
              </a:defRPr>
            </a:lvl1pPr>
            <a:lvl2pPr indent="0" lvl="1" marL="0" rtl="0" algn="ctr">
              <a:spcBef>
                <a:spcPts val="0"/>
              </a:spcBef>
              <a:buNone/>
              <a:defRPr sz="900">
                <a:solidFill>
                  <a:schemeClr val="lt1"/>
                </a:solidFill>
                <a:latin typeface="Calibri"/>
                <a:ea typeface="Calibri"/>
                <a:cs typeface="Calibri"/>
                <a:sym typeface="Calibri"/>
              </a:defRPr>
            </a:lvl2pPr>
            <a:lvl3pPr indent="0" lvl="2" marL="0" rtl="0" algn="ctr">
              <a:spcBef>
                <a:spcPts val="0"/>
              </a:spcBef>
              <a:buNone/>
              <a:defRPr sz="900">
                <a:solidFill>
                  <a:schemeClr val="lt1"/>
                </a:solidFill>
                <a:latin typeface="Calibri"/>
                <a:ea typeface="Calibri"/>
                <a:cs typeface="Calibri"/>
                <a:sym typeface="Calibri"/>
              </a:defRPr>
            </a:lvl3pPr>
            <a:lvl4pPr indent="0" lvl="3" marL="0" rtl="0" algn="ctr">
              <a:spcBef>
                <a:spcPts val="0"/>
              </a:spcBef>
              <a:buNone/>
              <a:defRPr sz="900">
                <a:solidFill>
                  <a:schemeClr val="lt1"/>
                </a:solidFill>
                <a:latin typeface="Calibri"/>
                <a:ea typeface="Calibri"/>
                <a:cs typeface="Calibri"/>
                <a:sym typeface="Calibri"/>
              </a:defRPr>
            </a:lvl4pPr>
            <a:lvl5pPr indent="0" lvl="4" marL="0" rtl="0" algn="ctr">
              <a:spcBef>
                <a:spcPts val="0"/>
              </a:spcBef>
              <a:buNone/>
              <a:defRPr sz="900">
                <a:solidFill>
                  <a:schemeClr val="lt1"/>
                </a:solidFill>
                <a:latin typeface="Calibri"/>
                <a:ea typeface="Calibri"/>
                <a:cs typeface="Calibri"/>
                <a:sym typeface="Calibri"/>
              </a:defRPr>
            </a:lvl5pPr>
            <a:lvl6pPr indent="0" lvl="5" marL="0" rtl="0" algn="ctr">
              <a:spcBef>
                <a:spcPts val="0"/>
              </a:spcBef>
              <a:buNone/>
              <a:defRPr sz="900">
                <a:solidFill>
                  <a:schemeClr val="lt1"/>
                </a:solidFill>
                <a:latin typeface="Calibri"/>
                <a:ea typeface="Calibri"/>
                <a:cs typeface="Calibri"/>
                <a:sym typeface="Calibri"/>
              </a:defRPr>
            </a:lvl6pPr>
            <a:lvl7pPr indent="0" lvl="6" marL="0" rtl="0" algn="ctr">
              <a:spcBef>
                <a:spcPts val="0"/>
              </a:spcBef>
              <a:buNone/>
              <a:defRPr sz="900">
                <a:solidFill>
                  <a:schemeClr val="lt1"/>
                </a:solidFill>
                <a:latin typeface="Calibri"/>
                <a:ea typeface="Calibri"/>
                <a:cs typeface="Calibri"/>
                <a:sym typeface="Calibri"/>
              </a:defRPr>
            </a:lvl7pPr>
            <a:lvl8pPr indent="0" lvl="7" marL="0" rtl="0" algn="ctr">
              <a:spcBef>
                <a:spcPts val="0"/>
              </a:spcBef>
              <a:buNone/>
              <a:defRPr sz="900">
                <a:solidFill>
                  <a:schemeClr val="lt1"/>
                </a:solidFill>
                <a:latin typeface="Calibri"/>
                <a:ea typeface="Calibri"/>
                <a:cs typeface="Calibri"/>
                <a:sym typeface="Calibri"/>
              </a:defRPr>
            </a:lvl8pPr>
            <a:lvl9pPr indent="0" lvl="8" marL="0" rt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Layout">
  <p:cSld name="Comparison Layout">
    <p:spTree>
      <p:nvGrpSpPr>
        <p:cNvPr id="51" name="Shape 51"/>
        <p:cNvGrpSpPr/>
        <p:nvPr/>
      </p:nvGrpSpPr>
      <p:grpSpPr>
        <a:xfrm>
          <a:off x="0" y="0"/>
          <a:ext cx="0" cy="0"/>
          <a:chOff x="0" y="0"/>
          <a:chExt cx="0" cy="0"/>
        </a:xfrm>
      </p:grpSpPr>
      <p:sp>
        <p:nvSpPr>
          <p:cNvPr id="52" name="Google Shape;52;p32"/>
          <p:cNvSpPr/>
          <p:nvPr/>
        </p:nvSpPr>
        <p:spPr>
          <a:xfrm>
            <a:off x="6599236" y="4707908"/>
            <a:ext cx="5592763" cy="1006475"/>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3" name="Google Shape;53;p32"/>
          <p:cNvSpPr/>
          <p:nvPr/>
        </p:nvSpPr>
        <p:spPr>
          <a:xfrm>
            <a:off x="-82063" y="1495786"/>
            <a:ext cx="5709000" cy="1006500"/>
          </a:xfrm>
          <a:prstGeom prst="rect">
            <a:avLst/>
          </a:prstGeom>
          <a:solidFill>
            <a:schemeClr val="lt2"/>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4" name="Google Shape;54;p32"/>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5" name="Google Shape;55;p32"/>
          <p:cNvSpPr txBox="1"/>
          <p:nvPr>
            <p:ph idx="1" type="body"/>
          </p:nvPr>
        </p:nvSpPr>
        <p:spPr>
          <a:xfrm>
            <a:off x="680934" y="2863158"/>
            <a:ext cx="4074002" cy="2846648"/>
          </a:xfrm>
          <a:prstGeom prst="rect">
            <a:avLst/>
          </a:prstGeom>
          <a:noFill/>
          <a:ln>
            <a:noFill/>
          </a:ln>
        </p:spPr>
        <p:txBody>
          <a:bodyPr anchorCtr="0" anchor="t" bIns="0" lIns="0" spcFirstLastPara="1" rIns="0" wrap="square" tIns="0">
            <a:noAutofit/>
          </a:bodyPr>
          <a:lstStyle>
            <a:lvl1pPr indent="-228600" lvl="0" marL="457200" algn="r">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56" name="Google Shape;56;p32"/>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accent2"/>
              </a:solidFill>
              <a:latin typeface="Calibri"/>
              <a:ea typeface="Calibri"/>
              <a:cs typeface="Calibri"/>
              <a:sym typeface="Calibri"/>
            </a:endParaRPr>
          </a:p>
        </p:txBody>
      </p:sp>
      <p:sp>
        <p:nvSpPr>
          <p:cNvPr id="57" name="Google Shape;57;p32"/>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58" name="Google Shape;58;p32"/>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59" name="Google Shape;59;p32"/>
          <p:cNvSpPr txBox="1"/>
          <p:nvPr>
            <p:ph idx="2" type="body"/>
          </p:nvPr>
        </p:nvSpPr>
        <p:spPr>
          <a:xfrm>
            <a:off x="1309370" y="1903728"/>
            <a:ext cx="3445566" cy="495389"/>
          </a:xfrm>
          <a:prstGeom prst="rect">
            <a:avLst/>
          </a:prstGeom>
          <a:noFill/>
          <a:ln>
            <a:noFill/>
          </a:ln>
        </p:spPr>
        <p:txBody>
          <a:bodyPr anchorCtr="0" anchor="ctr" bIns="0" lIns="0" spcFirstLastPara="1" rIns="0" wrap="square" tIns="0">
            <a:noAutofit/>
          </a:bodyPr>
          <a:lstStyle>
            <a:lvl1pPr indent="-228600" lvl="0" marL="457200" algn="r">
              <a:lnSpc>
                <a:spcPct val="90000"/>
              </a:lnSpc>
              <a:spcBef>
                <a:spcPts val="1000"/>
              </a:spcBef>
              <a:spcAft>
                <a:spcPts val="0"/>
              </a:spcAft>
              <a:buClr>
                <a:schemeClr val="accent1"/>
              </a:buClr>
              <a:buSzPts val="1800"/>
              <a:buNone/>
              <a:defRPr b="1" sz="1800" cap="none">
                <a:solidFill>
                  <a:schemeClr val="accent1"/>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0" name="Google Shape;60;p32"/>
          <p:cNvSpPr txBox="1"/>
          <p:nvPr>
            <p:ph idx="3" type="body"/>
          </p:nvPr>
        </p:nvSpPr>
        <p:spPr>
          <a:xfrm>
            <a:off x="7327918" y="1648186"/>
            <a:ext cx="4074002" cy="2834508"/>
          </a:xfrm>
          <a:prstGeom prst="rect">
            <a:avLst/>
          </a:prstGeom>
          <a:noFill/>
          <a:ln>
            <a:noFill/>
          </a:ln>
        </p:spPr>
        <p:txBody>
          <a:bodyPr anchorCtr="0" anchor="b" bIns="0" lIns="0" spcFirstLastPara="1" rIns="0" wrap="square" tIns="0">
            <a:noAutofit/>
          </a:bodyPr>
          <a:lstStyle>
            <a:lvl1pPr indent="-228600" lvl="0" marL="457200" algn="l">
              <a:lnSpc>
                <a:spcPct val="90000"/>
              </a:lnSpc>
              <a:spcBef>
                <a:spcPts val="1000"/>
              </a:spcBef>
              <a:spcAft>
                <a:spcPts val="0"/>
              </a:spcAft>
              <a:buClr>
                <a:schemeClr val="dk1"/>
              </a:buClr>
              <a:buSzPts val="1600"/>
              <a:buNone/>
              <a:defRPr sz="1600"/>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32"/>
          <p:cNvSpPr txBox="1"/>
          <p:nvPr>
            <p:ph idx="4" type="body"/>
          </p:nvPr>
        </p:nvSpPr>
        <p:spPr>
          <a:xfrm>
            <a:off x="7475709" y="4963450"/>
            <a:ext cx="3445566" cy="495389"/>
          </a:xfrm>
          <a:prstGeom prst="rect">
            <a:avLst/>
          </a:prstGeom>
          <a:noFill/>
          <a:ln>
            <a:noFill/>
          </a:ln>
        </p:spPr>
        <p:txBody>
          <a:bodyPr anchorCtr="0" anchor="ctr" bIns="0" lIns="0" spcFirstLastPara="1" rIns="0" wrap="square" tIns="0">
            <a:noAutofit/>
          </a:bodyPr>
          <a:lstStyle>
            <a:lvl1pPr indent="-228600" lvl="0" marL="457200" algn="l">
              <a:lnSpc>
                <a:spcPct val="90000"/>
              </a:lnSpc>
              <a:spcBef>
                <a:spcPts val="1000"/>
              </a:spcBef>
              <a:spcAft>
                <a:spcPts val="0"/>
              </a:spcAft>
              <a:buClr>
                <a:schemeClr val="accent3"/>
              </a:buClr>
              <a:buSzPts val="1800"/>
              <a:buNone/>
              <a:defRPr b="1" sz="1800" cap="none">
                <a:solidFill>
                  <a:schemeClr val="accent3"/>
                </a:solidFill>
                <a:latin typeface="Corbel"/>
                <a:ea typeface="Corbel"/>
                <a:cs typeface="Corbel"/>
                <a:sym typeface="Corbel"/>
              </a:defRPr>
            </a:lvl1pPr>
            <a:lvl2pPr indent="-228600" lvl="1" marL="914400" algn="ctr">
              <a:lnSpc>
                <a:spcPct val="90000"/>
              </a:lnSpc>
              <a:spcBef>
                <a:spcPts val="500"/>
              </a:spcBef>
              <a:spcAft>
                <a:spcPts val="0"/>
              </a:spcAft>
              <a:buClr>
                <a:schemeClr val="dk1"/>
              </a:buClr>
              <a:buSzPts val="2000"/>
              <a:buNone/>
              <a:defRPr sz="2000"/>
            </a:lvl2pPr>
            <a:lvl3pPr indent="-228600" lvl="2" marL="1371600" algn="ctr">
              <a:lnSpc>
                <a:spcPct val="90000"/>
              </a:lnSpc>
              <a:spcBef>
                <a:spcPts val="500"/>
              </a:spcBef>
              <a:spcAft>
                <a:spcPts val="0"/>
              </a:spcAft>
              <a:buClr>
                <a:schemeClr val="dk1"/>
              </a:buClr>
              <a:buSzPts val="1800"/>
              <a:buNone/>
              <a:defRPr sz="1800"/>
            </a:lvl3pPr>
            <a:lvl4pPr indent="-228600" lvl="3" marL="1828800" algn="ctr">
              <a:lnSpc>
                <a:spcPct val="90000"/>
              </a:lnSpc>
              <a:spcBef>
                <a:spcPts val="500"/>
              </a:spcBef>
              <a:spcAft>
                <a:spcPts val="0"/>
              </a:spcAft>
              <a:buClr>
                <a:schemeClr val="dk1"/>
              </a:buClr>
              <a:buSzPts val="1600"/>
              <a:buNone/>
              <a:defRPr sz="1600"/>
            </a:lvl4pPr>
            <a:lvl5pPr indent="-228600" lvl="4" marL="2286000" algn="ctr">
              <a:lnSpc>
                <a:spcPct val="90000"/>
              </a:lnSpc>
              <a:spcBef>
                <a:spcPts val="500"/>
              </a:spcBef>
              <a:spcAft>
                <a:spcPts val="0"/>
              </a:spcAft>
              <a:buClr>
                <a:schemeClr val="dk1"/>
              </a:buClr>
              <a:buSzPts val="1600"/>
              <a:buNone/>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2" name="Google Shape;62;p32"/>
          <p:cNvSpPr/>
          <p:nvPr/>
        </p:nvSpPr>
        <p:spPr>
          <a:xfrm>
            <a:off x="5084763" y="1500362"/>
            <a:ext cx="1002000" cy="1002000"/>
          </a:xfrm>
          <a:prstGeom prst="ellipse">
            <a:avLst/>
          </a:prstGeom>
          <a:solidFill>
            <a:schemeClr val="accent1"/>
          </a:solidFill>
          <a:ln cap="flat" cmpd="sng" w="12700">
            <a:solidFill>
              <a:schemeClr val="accent1"/>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3" name="Google Shape;63;p32"/>
          <p:cNvSpPr/>
          <p:nvPr>
            <p:ph idx="5" type="pic"/>
          </p:nvPr>
        </p:nvSpPr>
        <p:spPr>
          <a:xfrm>
            <a:off x="5282969" y="1698568"/>
            <a:ext cx="605400" cy="605400"/>
          </a:xfrm>
          <a:prstGeom prst="rect">
            <a:avLst/>
          </a:prstGeom>
          <a:noFill/>
          <a:ln>
            <a:noFill/>
          </a:ln>
        </p:spPr>
        <p:txBody>
          <a:bodyPr anchorCtr="0" anchor="ctr" bIns="45700" lIns="0" spcFirstLastPara="1" rIns="0" wrap="square" tIns="45700">
            <a:normAutofit/>
          </a:bodyPr>
          <a:lstStyle>
            <a:lvl1pPr lvl="0" marR="0" rtl="0" algn="ctr">
              <a:lnSpc>
                <a:spcPct val="90000"/>
              </a:lnSpc>
              <a:spcBef>
                <a:spcPts val="10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64" name="Google Shape;64;p32"/>
          <p:cNvSpPr/>
          <p:nvPr/>
        </p:nvSpPr>
        <p:spPr>
          <a:xfrm>
            <a:off x="6100576" y="4707907"/>
            <a:ext cx="1001899" cy="1001899"/>
          </a:xfrm>
          <a:prstGeom prst="ellipse">
            <a:avLst/>
          </a:prstGeom>
          <a:solidFill>
            <a:schemeClr val="accent3"/>
          </a:solidFill>
          <a:ln cap="flat" cmpd="sng" w="12700">
            <a:solidFill>
              <a:schemeClr val="accent3"/>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5" name="Google Shape;65;p32"/>
          <p:cNvSpPr/>
          <p:nvPr>
            <p:ph idx="6" type="pic"/>
          </p:nvPr>
        </p:nvSpPr>
        <p:spPr>
          <a:xfrm>
            <a:off x="6298782" y="4906113"/>
            <a:ext cx="605487" cy="605487"/>
          </a:xfrm>
          <a:prstGeom prst="rect">
            <a:avLst/>
          </a:prstGeom>
          <a:noFill/>
          <a:ln>
            <a:noFill/>
          </a:ln>
        </p:spPr>
        <p:txBody>
          <a:bodyPr anchorCtr="0" anchor="ctr" bIns="45700" lIns="0" spcFirstLastPara="1" rIns="0" wrap="square" tIns="45700">
            <a:normAutofit/>
          </a:bodyPr>
          <a:lstStyle>
            <a:lvl1pPr lvl="0" marR="0" rtl="0" algn="ctr">
              <a:lnSpc>
                <a:spcPct val="90000"/>
              </a:lnSpc>
              <a:spcBef>
                <a:spcPts val="1000"/>
              </a:spcBef>
              <a:spcAft>
                <a:spcPts val="0"/>
              </a:spcAft>
              <a:buClr>
                <a:schemeClr val="lt1"/>
              </a:buClr>
              <a:buSzPts val="1100"/>
              <a:buFont typeface="Arial"/>
              <a:buNone/>
              <a:defRPr b="0" i="0" sz="1100" u="none" cap="none" strike="noStrike">
                <a:solidFill>
                  <a:schemeClr val="lt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66" name="Shape 66"/>
        <p:cNvGrpSpPr/>
        <p:nvPr/>
      </p:nvGrpSpPr>
      <p:grpSpPr>
        <a:xfrm>
          <a:off x="0" y="0"/>
          <a:ext cx="0" cy="0"/>
          <a:chOff x="0" y="0"/>
          <a:chExt cx="0" cy="0"/>
        </a:xfrm>
      </p:grpSpPr>
      <p:sp>
        <p:nvSpPr>
          <p:cNvPr id="67" name="Google Shape;67;p33"/>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8" name="Google Shape;68;p33"/>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69" name="Google Shape;69;p33"/>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0" name="Google Shape;70;p33"/>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02">
  <p:cSld name="Title and Content 02">
    <p:spTree>
      <p:nvGrpSpPr>
        <p:cNvPr id="71" name="Shape 71"/>
        <p:cNvGrpSpPr/>
        <p:nvPr/>
      </p:nvGrpSpPr>
      <p:grpSpPr>
        <a:xfrm>
          <a:off x="0" y="0"/>
          <a:ext cx="0" cy="0"/>
          <a:chOff x="0" y="0"/>
          <a:chExt cx="0" cy="0"/>
        </a:xfrm>
      </p:grpSpPr>
      <p:sp>
        <p:nvSpPr>
          <p:cNvPr id="72" name="Google Shape;72;p34"/>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34"/>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34"/>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5" name="Google Shape;75;p34"/>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76" name="Google Shape;76;p34"/>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77" name="Google Shape;77;p34"/>
          <p:cNvSpPr/>
          <p:nvPr/>
        </p:nvSpPr>
        <p:spPr>
          <a:xfrm>
            <a:off x="7854450" y="1317799"/>
            <a:ext cx="4329300" cy="4551600"/>
          </a:xfrm>
          <a:prstGeom prst="rect">
            <a:avLst/>
          </a:prstGeom>
          <a:solidFill>
            <a:schemeClr val="accent1"/>
          </a:solidFill>
          <a:ln cap="flat" cmpd="sng" w="12700">
            <a:solidFill>
              <a:srgbClr val="20405B"/>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with Image">
  <p:cSld name="Title and Content with Image">
    <p:spTree>
      <p:nvGrpSpPr>
        <p:cNvPr id="78" name="Shape 78"/>
        <p:cNvGrpSpPr/>
        <p:nvPr/>
      </p:nvGrpSpPr>
      <p:grpSpPr>
        <a:xfrm>
          <a:off x="0" y="0"/>
          <a:ext cx="0" cy="0"/>
          <a:chOff x="0" y="0"/>
          <a:chExt cx="0" cy="0"/>
        </a:xfrm>
      </p:grpSpPr>
      <p:sp>
        <p:nvSpPr>
          <p:cNvPr id="79" name="Google Shape;79;p35"/>
          <p:cNvSpPr txBox="1"/>
          <p:nvPr>
            <p:ph idx="1" type="body"/>
          </p:nvPr>
        </p:nvSpPr>
        <p:spPr>
          <a:xfrm>
            <a:off x="538960" y="1825625"/>
            <a:ext cx="4914189" cy="4351338"/>
          </a:xfrm>
          <a:prstGeom prst="rect">
            <a:avLst/>
          </a:prstGeom>
          <a:noFill/>
          <a:ln>
            <a:noFill/>
          </a:ln>
        </p:spPr>
        <p:txBody>
          <a:bodyPr anchorCtr="0" anchor="t" bIns="0" lIns="0" spcFirstLastPara="1" rIns="0" wrap="square" tIns="0">
            <a:noAutofit/>
          </a:bodyPr>
          <a:lstStyle>
            <a:lvl1pPr indent="-381000" lvl="0" marL="457200" algn="l">
              <a:lnSpc>
                <a:spcPct val="90000"/>
              </a:lnSpc>
              <a:spcBef>
                <a:spcPts val="1000"/>
              </a:spcBef>
              <a:spcAft>
                <a:spcPts val="0"/>
              </a:spcAft>
              <a:buClr>
                <a:schemeClr val="dk1"/>
              </a:buClr>
              <a:buSzPts val="2400"/>
              <a:buChar char="•"/>
              <a:defRPr sz="2400"/>
            </a:lvl1pPr>
            <a:lvl2pPr indent="-355600" lvl="1" marL="914400" algn="l">
              <a:lnSpc>
                <a:spcPct val="90000"/>
              </a:lnSpc>
              <a:spcBef>
                <a:spcPts val="500"/>
              </a:spcBef>
              <a:spcAft>
                <a:spcPts val="0"/>
              </a:spcAft>
              <a:buClr>
                <a:schemeClr val="dk1"/>
              </a:buClr>
              <a:buSzPts val="2000"/>
              <a:buChar char="•"/>
              <a:defRPr sz="2000"/>
            </a:lvl2pPr>
            <a:lvl3pPr indent="-342900" lvl="2" marL="1371600" algn="l">
              <a:lnSpc>
                <a:spcPct val="90000"/>
              </a:lnSpc>
              <a:spcBef>
                <a:spcPts val="500"/>
              </a:spcBef>
              <a:spcAft>
                <a:spcPts val="0"/>
              </a:spcAft>
              <a:buClr>
                <a:schemeClr val="dk1"/>
              </a:buClr>
              <a:buSzPts val="1800"/>
              <a:buChar char="•"/>
              <a:defRPr sz="1800"/>
            </a:lvl3pPr>
            <a:lvl4pPr indent="-330200" lvl="3" marL="1828800" algn="l">
              <a:lnSpc>
                <a:spcPct val="90000"/>
              </a:lnSpc>
              <a:spcBef>
                <a:spcPts val="500"/>
              </a:spcBef>
              <a:spcAft>
                <a:spcPts val="0"/>
              </a:spcAft>
              <a:buClr>
                <a:schemeClr val="dk1"/>
              </a:buClr>
              <a:buSzPts val="1600"/>
              <a:buChar char="•"/>
              <a:defRPr sz="1600"/>
            </a:lvl4pPr>
            <a:lvl5pPr indent="-330200" lvl="4" marL="2286000" algn="l">
              <a:lnSpc>
                <a:spcPct val="90000"/>
              </a:lnSpc>
              <a:spcBef>
                <a:spcPts val="500"/>
              </a:spcBef>
              <a:spcAft>
                <a:spcPts val="0"/>
              </a:spcAft>
              <a:buClr>
                <a:schemeClr val="dk1"/>
              </a:buClr>
              <a:buSzPts val="1600"/>
              <a:buChar char="•"/>
              <a:defRPr sz="1600"/>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0" name="Google Shape;80;p35"/>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1" name="Google Shape;81;p35"/>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2" name="Google Shape;82;p3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83" name="Google Shape;83;p35"/>
          <p:cNvSpPr/>
          <p:nvPr>
            <p:ph idx="2" type="pic"/>
          </p:nvPr>
        </p:nvSpPr>
        <p:spPr>
          <a:xfrm>
            <a:off x="5884648" y="0"/>
            <a:ext cx="6307353" cy="5780372"/>
          </a:xfrm>
          <a:prstGeom prst="rect">
            <a:avLst/>
          </a:prstGeom>
          <a:solidFill>
            <a:schemeClr val="lt2"/>
          </a:solid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dk1"/>
              </a:buClr>
              <a:buSzPts val="2800"/>
              <a:buFont typeface="Arial"/>
              <a:buNone/>
              <a:defRPr b="0" i="0" sz="2800" u="none" cap="none" strike="noStrike">
                <a:solidFill>
                  <a:schemeClr val="dk1"/>
                </a:solidFill>
                <a:latin typeface="Calibri"/>
                <a:ea typeface="Calibri"/>
                <a:cs typeface="Calibri"/>
                <a:sym typeface="Calibri"/>
              </a:defRPr>
            </a:lvl1pPr>
            <a:lvl2pPr lvl="1"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lvl="2"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lvl="3"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lvl="4"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84" name="Google Shape;84;p35"/>
          <p:cNvSpPr txBox="1"/>
          <p:nvPr>
            <p:ph type="title"/>
          </p:nvPr>
        </p:nvSpPr>
        <p:spPr>
          <a:xfrm>
            <a:off x="515938" y="499595"/>
            <a:ext cx="4937211" cy="1325563"/>
          </a:xfrm>
          <a:prstGeom prst="rect">
            <a:avLst/>
          </a:prstGeom>
          <a:noFill/>
          <a:ln>
            <a:noFill/>
          </a:ln>
        </p:spPr>
        <p:txBody>
          <a:bodyPr anchorCtr="0" anchor="ctr"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p:cSld name="Two Content">
    <p:spTree>
      <p:nvGrpSpPr>
        <p:cNvPr id="85" name="Shape 85"/>
        <p:cNvGrpSpPr/>
        <p:nvPr/>
      </p:nvGrpSpPr>
      <p:grpSpPr>
        <a:xfrm>
          <a:off x="0" y="0"/>
          <a:ext cx="0" cy="0"/>
          <a:chOff x="0" y="0"/>
          <a:chExt cx="0" cy="0"/>
        </a:xfrm>
      </p:grpSpPr>
      <p:sp>
        <p:nvSpPr>
          <p:cNvPr id="86" name="Google Shape;86;p36"/>
          <p:cNvSpPr/>
          <p:nvPr/>
        </p:nvSpPr>
        <p:spPr>
          <a:xfrm rot="10800000">
            <a:off x="515938" y="-16721"/>
            <a:ext cx="1258618" cy="110506"/>
          </a:xfrm>
          <a:prstGeom prst="rect">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7" name="Google Shape;87;p36"/>
          <p:cNvSpPr/>
          <p:nvPr/>
        </p:nvSpPr>
        <p:spPr>
          <a:xfrm>
            <a:off x="11371669" y="6409397"/>
            <a:ext cx="280051" cy="280051"/>
          </a:xfrm>
          <a:prstGeom prst="ellipse">
            <a:avLst/>
          </a:prstGeom>
          <a:solidFill>
            <a:srgbClr val="33CCCC"/>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88" name="Google Shape;88;p36"/>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lvl1pPr indent="0" lvl="0" marL="0" algn="ctr">
              <a:spcBef>
                <a:spcPts val="0"/>
              </a:spcBef>
              <a:buNone/>
              <a:defRPr sz="900">
                <a:solidFill>
                  <a:schemeClr val="lt1"/>
                </a:solidFill>
                <a:latin typeface="Calibri"/>
                <a:ea typeface="Calibri"/>
                <a:cs typeface="Calibri"/>
                <a:sym typeface="Calibri"/>
              </a:defRPr>
            </a:lvl1pPr>
            <a:lvl2pPr indent="0" lvl="1" marL="0" algn="ctr">
              <a:spcBef>
                <a:spcPts val="0"/>
              </a:spcBef>
              <a:buNone/>
              <a:defRPr sz="900">
                <a:solidFill>
                  <a:schemeClr val="lt1"/>
                </a:solidFill>
                <a:latin typeface="Calibri"/>
                <a:ea typeface="Calibri"/>
                <a:cs typeface="Calibri"/>
                <a:sym typeface="Calibri"/>
              </a:defRPr>
            </a:lvl2pPr>
            <a:lvl3pPr indent="0" lvl="2" marL="0" algn="ctr">
              <a:spcBef>
                <a:spcPts val="0"/>
              </a:spcBef>
              <a:buNone/>
              <a:defRPr sz="900">
                <a:solidFill>
                  <a:schemeClr val="lt1"/>
                </a:solidFill>
                <a:latin typeface="Calibri"/>
                <a:ea typeface="Calibri"/>
                <a:cs typeface="Calibri"/>
                <a:sym typeface="Calibri"/>
              </a:defRPr>
            </a:lvl3pPr>
            <a:lvl4pPr indent="0" lvl="3" marL="0" algn="ctr">
              <a:spcBef>
                <a:spcPts val="0"/>
              </a:spcBef>
              <a:buNone/>
              <a:defRPr sz="900">
                <a:solidFill>
                  <a:schemeClr val="lt1"/>
                </a:solidFill>
                <a:latin typeface="Calibri"/>
                <a:ea typeface="Calibri"/>
                <a:cs typeface="Calibri"/>
                <a:sym typeface="Calibri"/>
              </a:defRPr>
            </a:lvl4pPr>
            <a:lvl5pPr indent="0" lvl="4" marL="0" algn="ctr">
              <a:spcBef>
                <a:spcPts val="0"/>
              </a:spcBef>
              <a:buNone/>
              <a:defRPr sz="900">
                <a:solidFill>
                  <a:schemeClr val="lt1"/>
                </a:solidFill>
                <a:latin typeface="Calibri"/>
                <a:ea typeface="Calibri"/>
                <a:cs typeface="Calibri"/>
                <a:sym typeface="Calibri"/>
              </a:defRPr>
            </a:lvl5pPr>
            <a:lvl6pPr indent="0" lvl="5" marL="0" algn="ctr">
              <a:spcBef>
                <a:spcPts val="0"/>
              </a:spcBef>
              <a:buNone/>
              <a:defRPr sz="900">
                <a:solidFill>
                  <a:schemeClr val="lt1"/>
                </a:solidFill>
                <a:latin typeface="Calibri"/>
                <a:ea typeface="Calibri"/>
                <a:cs typeface="Calibri"/>
                <a:sym typeface="Calibri"/>
              </a:defRPr>
            </a:lvl6pPr>
            <a:lvl7pPr indent="0" lvl="6" marL="0" algn="ctr">
              <a:spcBef>
                <a:spcPts val="0"/>
              </a:spcBef>
              <a:buNone/>
              <a:defRPr sz="900">
                <a:solidFill>
                  <a:schemeClr val="lt1"/>
                </a:solidFill>
                <a:latin typeface="Calibri"/>
                <a:ea typeface="Calibri"/>
                <a:cs typeface="Calibri"/>
                <a:sym typeface="Calibri"/>
              </a:defRPr>
            </a:lvl7pPr>
            <a:lvl8pPr indent="0" lvl="7" marL="0" algn="ctr">
              <a:spcBef>
                <a:spcPts val="0"/>
              </a:spcBef>
              <a:buNone/>
              <a:defRPr sz="900">
                <a:solidFill>
                  <a:schemeClr val="lt1"/>
                </a:solidFill>
                <a:latin typeface="Calibri"/>
                <a:ea typeface="Calibri"/>
                <a:cs typeface="Calibri"/>
                <a:sym typeface="Calibri"/>
              </a:defRPr>
            </a:lvl8pPr>
            <a:lvl9pPr indent="0" lvl="8" marL="0" algn="ctr">
              <a:spcBef>
                <a:spcPts val="0"/>
              </a:spcBef>
              <a:buNone/>
              <a:defRPr sz="900">
                <a:solidFill>
                  <a:schemeClr val="lt1"/>
                </a:solidFill>
                <a:latin typeface="Calibri"/>
                <a:ea typeface="Calibri"/>
                <a:cs typeface="Calibri"/>
                <a:sym typeface="Calibri"/>
              </a:defRPr>
            </a:lvl9pPr>
          </a:lstStyle>
          <a:p>
            <a:pPr indent="0" lvl="0" marL="0" rtl="0" algn="ctr">
              <a:spcBef>
                <a:spcPts val="0"/>
              </a:spcBef>
              <a:spcAft>
                <a:spcPts val="0"/>
              </a:spcAft>
              <a:buNone/>
            </a:pPr>
            <a:fld id="{00000000-1234-1234-1234-123412341234}" type="slidenum">
              <a:rPr lang="en-US"/>
              <a:t>‹#›</a:t>
            </a:fld>
            <a:endParaRPr/>
          </a:p>
        </p:txBody>
      </p:sp>
      <p:sp>
        <p:nvSpPr>
          <p:cNvPr id="89" name="Google Shape;89;p36"/>
          <p:cNvSpPr txBox="1"/>
          <p:nvPr>
            <p:ph idx="1" type="body"/>
          </p:nvPr>
        </p:nvSpPr>
        <p:spPr>
          <a:xfrm>
            <a:off x="515938" y="1825625"/>
            <a:ext cx="5503862"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36"/>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500"/>
              </a:spcBef>
              <a:spcAft>
                <a:spcPts val="0"/>
              </a:spcAft>
              <a:buClr>
                <a:schemeClr val="dk1"/>
              </a:buClr>
              <a:buSzPts val="1800"/>
              <a:buChar char="•"/>
              <a:defRPr/>
            </a:lvl2pPr>
            <a:lvl3pPr indent="-342900" lvl="2" marL="1371600" algn="l">
              <a:lnSpc>
                <a:spcPct val="90000"/>
              </a:lnSpc>
              <a:spcBef>
                <a:spcPts val="500"/>
              </a:spcBef>
              <a:spcAft>
                <a:spcPts val="0"/>
              </a:spcAft>
              <a:buClr>
                <a:schemeClr val="dk1"/>
              </a:buClr>
              <a:buSzPts val="1800"/>
              <a:buChar char="•"/>
              <a:defRPr/>
            </a:lvl3pPr>
            <a:lvl4pPr indent="-342900" lvl="3" marL="1828800" algn="l">
              <a:lnSpc>
                <a:spcPct val="90000"/>
              </a:lnSpc>
              <a:spcBef>
                <a:spcPts val="500"/>
              </a:spcBef>
              <a:spcAft>
                <a:spcPts val="0"/>
              </a:spcAft>
              <a:buClr>
                <a:schemeClr val="dk1"/>
              </a:buClr>
              <a:buSzPts val="1800"/>
              <a:buChar char="•"/>
              <a:defRPr/>
            </a:lvl4pPr>
            <a:lvl5pPr indent="-342900" lvl="4" marL="2286000" algn="l">
              <a:lnSpc>
                <a:spcPct val="90000"/>
              </a:lnSpc>
              <a:spcBef>
                <a:spcPts val="500"/>
              </a:spcBef>
              <a:spcAft>
                <a:spcPts val="0"/>
              </a:spcAft>
              <a:buClr>
                <a:schemeClr val="dk1"/>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36"/>
          <p:cNvSpPr txBox="1"/>
          <p:nvPr>
            <p:ph type="title"/>
          </p:nvPr>
        </p:nvSpPr>
        <p:spPr>
          <a:xfrm>
            <a:off x="515938" y="246621"/>
            <a:ext cx="11150600" cy="920336"/>
          </a:xfrm>
          <a:prstGeom prst="rect">
            <a:avLst/>
          </a:prstGeom>
          <a:noFill/>
          <a:ln>
            <a:noFill/>
          </a:ln>
        </p:spPr>
        <p:txBody>
          <a:bodyPr anchorCtr="0" anchor="b" bIns="0" lIns="0" spcFirstLastPara="1" rIns="0" wrap="square" tIns="0">
            <a:noAutofit/>
          </a:bodyPr>
          <a:lstStyle>
            <a:lvl1pPr lvl="0" algn="l">
              <a:lnSpc>
                <a:spcPct val="90000"/>
              </a:lnSpc>
              <a:spcBef>
                <a:spcPts val="0"/>
              </a:spcBef>
              <a:spcAft>
                <a:spcPts val="0"/>
              </a:spcAft>
              <a:buClr>
                <a:schemeClr val="dk1"/>
              </a:buClr>
              <a:buSzPts val="3200"/>
              <a:buFont typeface="Corbel"/>
              <a:buNone/>
              <a:defRPr b="1" sz="32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slideLayout" Target="../slideLayouts/slideLayout19.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28"/>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chemeClr val="dk1"/>
              </a:buClr>
              <a:buSzPts val="4400"/>
              <a:buFont typeface="Corbel"/>
              <a:buNone/>
              <a:defRPr b="0" i="0" sz="4400" u="none" cap="none" strike="noStrike">
                <a:solidFill>
                  <a:schemeClr val="dk1"/>
                </a:solidFill>
                <a:latin typeface="Corbel"/>
                <a:ea typeface="Corbel"/>
                <a:cs typeface="Corbel"/>
                <a:sym typeface="Corbe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28"/>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chemeClr val="dk1"/>
              </a:buClr>
              <a:buSzPts val="2800"/>
              <a:buFont typeface="Arial"/>
              <a:buChar char="•"/>
              <a:defRPr b="0" i="0" sz="2800" u="none" cap="none" strike="noStrike">
                <a:solidFill>
                  <a:schemeClr val="dk1"/>
                </a:solidFill>
                <a:latin typeface="Calibri"/>
                <a:ea typeface="Calibri"/>
                <a:cs typeface="Calibri"/>
                <a:sym typeface="Calibri"/>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Calibri"/>
                <a:ea typeface="Calibri"/>
                <a:cs typeface="Calibri"/>
                <a:sym typeface="Calibri"/>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28"/>
          <p:cNvSpPr txBox="1"/>
          <p:nvPr>
            <p:ph idx="10" type="dt"/>
          </p:nvPr>
        </p:nvSpPr>
        <p:spPr>
          <a:xfrm>
            <a:off x="838200" y="6356350"/>
            <a:ext cx="2743200"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3" name="Google Shape;13;p28"/>
          <p:cNvSpPr txBox="1"/>
          <p:nvPr>
            <p:ph idx="11" type="ftr"/>
          </p:nvPr>
        </p:nvSpPr>
        <p:spPr>
          <a:xfrm>
            <a:off x="4038600" y="6356350"/>
            <a:ext cx="4114800" cy="365125"/>
          </a:xfrm>
          <a:prstGeom prst="rect">
            <a:avLst/>
          </a:prstGeom>
          <a:noFill/>
          <a:ln>
            <a:noFill/>
          </a:ln>
        </p:spPr>
        <p:txBody>
          <a:bodyPr anchorCtr="0" anchor="ctr" bIns="45700" lIns="91425" spcFirstLastPara="1" rIns="91425" wrap="square" tIns="45700">
            <a:noAutofit/>
          </a:bodyPr>
          <a:lstStyle>
            <a:lvl1pPr lvl="0" marR="0" rtl="0" algn="ctr">
              <a:spcBef>
                <a:spcPts val="0"/>
              </a:spcBef>
              <a:spcAft>
                <a:spcPts val="0"/>
              </a:spcAft>
              <a:buSzPts val="1400"/>
              <a:buNone/>
              <a:defRPr b="0" i="0" sz="1200" u="none" cap="none" strike="noStrike">
                <a:solidFill>
                  <a:srgbClr val="888888"/>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14" name="Google Shape;14;p28"/>
          <p:cNvSpPr txBox="1"/>
          <p:nvPr>
            <p:ph idx="12" type="sldNum"/>
          </p:nvPr>
        </p:nvSpPr>
        <p:spPr>
          <a:xfrm>
            <a:off x="8610600" y="6356350"/>
            <a:ext cx="2743200" cy="365125"/>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200" u="none" cap="none" strike="noStrike">
                <a:solidFill>
                  <a:srgbClr val="888888"/>
                </a:solidFill>
                <a:latin typeface="Calibri"/>
                <a:ea typeface="Calibri"/>
                <a:cs typeface="Calibri"/>
                <a:sym typeface="Calibri"/>
              </a:defRPr>
            </a:lvl1pPr>
            <a:lvl2pPr indent="0" lvl="1" marL="0" marR="0" rtl="0" algn="r">
              <a:spcBef>
                <a:spcPts val="0"/>
              </a:spcBef>
              <a:buNone/>
              <a:defRPr b="0" i="0" sz="1200" u="none" cap="none" strike="noStrike">
                <a:solidFill>
                  <a:srgbClr val="888888"/>
                </a:solidFill>
                <a:latin typeface="Calibri"/>
                <a:ea typeface="Calibri"/>
                <a:cs typeface="Calibri"/>
                <a:sym typeface="Calibri"/>
              </a:defRPr>
            </a:lvl2pPr>
            <a:lvl3pPr indent="0" lvl="2" marL="0" marR="0" rtl="0" algn="r">
              <a:spcBef>
                <a:spcPts val="0"/>
              </a:spcBef>
              <a:buNone/>
              <a:defRPr b="0" i="0" sz="1200" u="none" cap="none" strike="noStrike">
                <a:solidFill>
                  <a:srgbClr val="888888"/>
                </a:solidFill>
                <a:latin typeface="Calibri"/>
                <a:ea typeface="Calibri"/>
                <a:cs typeface="Calibri"/>
                <a:sym typeface="Calibri"/>
              </a:defRPr>
            </a:lvl3pPr>
            <a:lvl4pPr indent="0" lvl="3" marL="0" marR="0" rtl="0" algn="r">
              <a:spcBef>
                <a:spcPts val="0"/>
              </a:spcBef>
              <a:buNone/>
              <a:defRPr b="0" i="0" sz="1200" u="none" cap="none" strike="noStrike">
                <a:solidFill>
                  <a:srgbClr val="888888"/>
                </a:solidFill>
                <a:latin typeface="Calibri"/>
                <a:ea typeface="Calibri"/>
                <a:cs typeface="Calibri"/>
                <a:sym typeface="Calibri"/>
              </a:defRPr>
            </a:lvl4pPr>
            <a:lvl5pPr indent="0" lvl="4" marL="0" marR="0" rtl="0" algn="r">
              <a:spcBef>
                <a:spcPts val="0"/>
              </a:spcBef>
              <a:buNone/>
              <a:defRPr b="0" i="0" sz="1200" u="none" cap="none" strike="noStrike">
                <a:solidFill>
                  <a:srgbClr val="888888"/>
                </a:solidFill>
                <a:latin typeface="Calibri"/>
                <a:ea typeface="Calibri"/>
                <a:cs typeface="Calibri"/>
                <a:sym typeface="Calibri"/>
              </a:defRPr>
            </a:lvl5pPr>
            <a:lvl6pPr indent="0" lvl="5" marL="0" marR="0" rtl="0" algn="r">
              <a:spcBef>
                <a:spcPts val="0"/>
              </a:spcBef>
              <a:buNone/>
              <a:defRPr b="0" i="0" sz="1200" u="none" cap="none" strike="noStrike">
                <a:solidFill>
                  <a:srgbClr val="888888"/>
                </a:solidFill>
                <a:latin typeface="Calibri"/>
                <a:ea typeface="Calibri"/>
                <a:cs typeface="Calibri"/>
                <a:sym typeface="Calibri"/>
              </a:defRPr>
            </a:lvl6pPr>
            <a:lvl7pPr indent="0" lvl="6" marL="0" marR="0" rtl="0" algn="r">
              <a:spcBef>
                <a:spcPts val="0"/>
              </a:spcBef>
              <a:buNone/>
              <a:defRPr b="0" i="0" sz="1200" u="none" cap="none" strike="noStrike">
                <a:solidFill>
                  <a:srgbClr val="888888"/>
                </a:solidFill>
                <a:latin typeface="Calibri"/>
                <a:ea typeface="Calibri"/>
                <a:cs typeface="Calibri"/>
                <a:sym typeface="Calibri"/>
              </a:defRPr>
            </a:lvl7pPr>
            <a:lvl8pPr indent="0" lvl="7" marL="0" marR="0" rtl="0" algn="r">
              <a:spcBef>
                <a:spcPts val="0"/>
              </a:spcBef>
              <a:buNone/>
              <a:defRPr b="0" i="0" sz="1200" u="none" cap="none" strike="noStrike">
                <a:solidFill>
                  <a:srgbClr val="888888"/>
                </a:solidFill>
                <a:latin typeface="Calibri"/>
                <a:ea typeface="Calibri"/>
                <a:cs typeface="Calibri"/>
                <a:sym typeface="Calibri"/>
              </a:defRPr>
            </a:lvl8pPr>
            <a:lvl9pPr indent="0" lvl="8" marL="0" marR="0" rtl="0" algn="r">
              <a:spcBef>
                <a:spcPts val="0"/>
              </a:spcBef>
              <a:buNone/>
              <a:defRPr b="0" i="0" sz="1200" u="none" cap="none" strike="noStrike">
                <a:solidFill>
                  <a:srgbClr val="888888"/>
                </a:solidFill>
                <a:latin typeface="Calibri"/>
                <a:ea typeface="Calibri"/>
                <a:cs typeface="Calibri"/>
                <a:sym typeface="Calibri"/>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orient="horz" pos="2160">
          <p15:clr>
            <a:srgbClr val="F26B43"/>
          </p15:clr>
        </p15:guide>
        <p15:guide id="2" pos="3840">
          <p15:clr>
            <a:srgbClr val="F26B43"/>
          </p15:clr>
        </p15:guide>
        <p15:guide id="3" pos="325">
          <p15:clr>
            <a:srgbClr val="F26B43"/>
          </p15:clr>
        </p15:guide>
        <p15:guide id="4" pos="734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0.xml"/><Relationship Id="rId3" Type="http://schemas.openxmlformats.org/officeDocument/2006/relationships/image" Target="../media/image1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3.xml"/><Relationship Id="rId3" Type="http://schemas.openxmlformats.org/officeDocument/2006/relationships/image" Target="../media/image1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2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20.png"/><Relationship Id="rId4" Type="http://schemas.openxmlformats.org/officeDocument/2006/relationships/image" Target="../media/image1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7.xml"/><Relationship Id="rId3" Type="http://schemas.openxmlformats.org/officeDocument/2006/relationships/image" Target="../media/image18.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8.xml"/><Relationship Id="rId3" Type="http://schemas.openxmlformats.org/officeDocument/2006/relationships/image" Target="../media/image16.png"/><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7.jpg"/><Relationship Id="rId4" Type="http://schemas.openxmlformats.org/officeDocument/2006/relationships/image" Target="../media/image12.jpg"/><Relationship Id="rId5" Type="http://schemas.openxmlformats.org/officeDocument/2006/relationships/image" Target="../media/image1.jpg"/><Relationship Id="rId6" Type="http://schemas.openxmlformats.org/officeDocument/2006/relationships/image" Target="../media/image5.jpg"/><Relationship Id="rId7" Type="http://schemas.openxmlformats.org/officeDocument/2006/relationships/image" Target="../media/image1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7.jpg"/><Relationship Id="rId4" Type="http://schemas.openxmlformats.org/officeDocument/2006/relationships/image" Target="../media/image12.jpg"/><Relationship Id="rId5" Type="http://schemas.openxmlformats.org/officeDocument/2006/relationships/image" Target="../media/image1.jpg"/><Relationship Id="rId6" Type="http://schemas.openxmlformats.org/officeDocument/2006/relationships/image" Target="../media/image5.jpg"/><Relationship Id="rId7" Type="http://schemas.openxmlformats.org/officeDocument/2006/relationships/image" Target="../media/image1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2.xml"/><Relationship Id="rId3" Type="http://schemas.openxmlformats.org/officeDocument/2006/relationships/image" Target="../media/image2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7.jpg"/><Relationship Id="rId4" Type="http://schemas.openxmlformats.org/officeDocument/2006/relationships/image" Target="../media/image12.jpg"/><Relationship Id="rId5" Type="http://schemas.openxmlformats.org/officeDocument/2006/relationships/image" Target="../media/image1.jpg"/><Relationship Id="rId6" Type="http://schemas.openxmlformats.org/officeDocument/2006/relationships/image" Target="../media/image5.jpg"/><Relationship Id="rId7" Type="http://schemas.openxmlformats.org/officeDocument/2006/relationships/image" Target="../media/image1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3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7.xml"/><Relationship Id="rId3" Type="http://schemas.openxmlformats.org/officeDocument/2006/relationships/image" Target="../media/image2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21.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6.jpg"/><Relationship Id="rId4" Type="http://schemas.openxmlformats.org/officeDocument/2006/relationships/image" Target="../media/image1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2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2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40.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4.xml"/><Relationship Id="rId3" Type="http://schemas.openxmlformats.org/officeDocument/2006/relationships/image" Target="../media/image39.png"/><Relationship Id="rId4" Type="http://schemas.openxmlformats.org/officeDocument/2006/relationships/image" Target="../media/image3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5.xml"/><Relationship Id="rId3" Type="http://schemas.openxmlformats.org/officeDocument/2006/relationships/image" Target="../media/image36.png"/><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6.xml"/><Relationship Id="rId3" Type="http://schemas.openxmlformats.org/officeDocument/2006/relationships/image" Target="../media/image38.png"/><Relationship Id="rId4" Type="http://schemas.openxmlformats.org/officeDocument/2006/relationships/image" Target="../media/image3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10.png"/><Relationship Id="rId4" Type="http://schemas.openxmlformats.org/officeDocument/2006/relationships/image" Target="../media/image1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xml"/><Relationship Id="rId3" Type="http://schemas.openxmlformats.org/officeDocument/2006/relationships/image" Target="../media/image9.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jpg"/><Relationship Id="rId4" Type="http://schemas.openxmlformats.org/officeDocument/2006/relationships/image" Target="../media/image12.jpg"/><Relationship Id="rId5" Type="http://schemas.openxmlformats.org/officeDocument/2006/relationships/image" Target="../media/image1.jpg"/><Relationship Id="rId6" Type="http://schemas.openxmlformats.org/officeDocument/2006/relationships/image" Target="../media/image5.jpg"/><Relationship Id="rId7"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 Id="rId3" Type="http://schemas.openxmlformats.org/officeDocument/2006/relationships/image" Target="../media/image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 name="Shape 193"/>
        <p:cNvGrpSpPr/>
        <p:nvPr/>
      </p:nvGrpSpPr>
      <p:grpSpPr>
        <a:xfrm>
          <a:off x="0" y="0"/>
          <a:ext cx="0" cy="0"/>
          <a:chOff x="0" y="0"/>
          <a:chExt cx="0" cy="0"/>
        </a:xfrm>
      </p:grpSpPr>
      <p:sp>
        <p:nvSpPr>
          <p:cNvPr id="194" name="Google Shape;194;p1"/>
          <p:cNvSpPr txBox="1"/>
          <p:nvPr>
            <p:ph type="ctrTitle"/>
          </p:nvPr>
        </p:nvSpPr>
        <p:spPr>
          <a:xfrm>
            <a:off x="6343650" y="1246163"/>
            <a:ext cx="5143500" cy="2090700"/>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5400"/>
              <a:buFont typeface="Corbel"/>
              <a:buNone/>
            </a:pPr>
            <a:r>
              <a:rPr lang="en-US"/>
              <a:t>A TALE OF TWO CITIES</a:t>
            </a:r>
            <a:endParaRPr/>
          </a:p>
        </p:txBody>
      </p:sp>
      <p:sp>
        <p:nvSpPr>
          <p:cNvPr id="195" name="Google Shape;195;p1"/>
          <p:cNvSpPr txBox="1"/>
          <p:nvPr>
            <p:ph idx="1" type="subTitle"/>
          </p:nvPr>
        </p:nvSpPr>
        <p:spPr>
          <a:xfrm>
            <a:off x="6343650" y="3615771"/>
            <a:ext cx="5143500" cy="5031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200"/>
              <a:buNone/>
            </a:pPr>
            <a:r>
              <a:rPr lang="en-US" sz="2200"/>
              <a:t>EXAMINING CRIME AND ARREST RATES IN THE COMMUNITY AREAS OF CHICAGO, IL</a:t>
            </a:r>
            <a:endParaRPr/>
          </a:p>
        </p:txBody>
      </p:sp>
      <p:pic>
        <p:nvPicPr>
          <p:cNvPr id="196" name="Google Shape;196;p1"/>
          <p:cNvPicPr preferRelativeResize="0"/>
          <p:nvPr>
            <p:ph idx="2" type="pic"/>
          </p:nvPr>
        </p:nvPicPr>
        <p:blipFill rotWithShape="1">
          <a:blip r:embed="rId3">
            <a:alphaModFix/>
          </a:blip>
          <a:srcRect b="1" l="24879" r="18871" t="0"/>
          <a:stretch/>
        </p:blipFill>
        <p:spPr>
          <a:xfrm>
            <a:off x="710812" y="728545"/>
            <a:ext cx="5305661" cy="5305661"/>
          </a:xfrm>
          <a:prstGeom prst="ellipse">
            <a:avLst/>
          </a:prstGeom>
          <a:noFill/>
          <a:ln>
            <a:noFill/>
          </a:ln>
        </p:spPr>
      </p:pic>
      <p:sp>
        <p:nvSpPr>
          <p:cNvPr id="197" name="Google Shape;197;p1"/>
          <p:cNvSpPr txBox="1"/>
          <p:nvPr/>
        </p:nvSpPr>
        <p:spPr>
          <a:xfrm>
            <a:off x="5943575" y="5663900"/>
            <a:ext cx="6172200" cy="1022700"/>
          </a:xfrm>
          <a:prstGeom prst="rect">
            <a:avLst/>
          </a:prstGeom>
          <a:noFill/>
          <a:ln>
            <a:noFill/>
          </a:ln>
        </p:spPr>
        <p:txBody>
          <a:bodyPr anchorCtr="0" anchor="t" bIns="45700" lIns="91425" spcFirstLastPara="1" rIns="91425" wrap="square" tIns="45700">
            <a:noAutofit/>
          </a:bodyPr>
          <a:lstStyle/>
          <a:p>
            <a:pPr indent="0" lvl="0" marL="0" marR="0" rtl="0" algn="r">
              <a:lnSpc>
                <a:spcPct val="100000"/>
              </a:lnSpc>
              <a:spcBef>
                <a:spcPts val="0"/>
              </a:spcBef>
              <a:spcAft>
                <a:spcPts val="0"/>
              </a:spcAft>
              <a:buClr>
                <a:schemeClr val="lt1"/>
              </a:buClr>
              <a:buSzPts val="2000"/>
              <a:buFont typeface="Arial"/>
              <a:buNone/>
            </a:pPr>
            <a:r>
              <a:rPr lang="en-US" sz="1900" cap="none">
                <a:solidFill>
                  <a:srgbClr val="33CCCC"/>
                </a:solidFill>
                <a:latin typeface="Calibri"/>
                <a:ea typeface="Calibri"/>
                <a:cs typeface="Calibri"/>
                <a:sym typeface="Calibri"/>
              </a:rPr>
              <a:t>LLO-8200</a:t>
            </a:r>
            <a:r>
              <a:rPr lang="en-US" sz="1900">
                <a:solidFill>
                  <a:srgbClr val="33CCCC"/>
                </a:solidFill>
                <a:latin typeface="Calibri"/>
                <a:ea typeface="Calibri"/>
                <a:cs typeface="Calibri"/>
                <a:sym typeface="Calibri"/>
              </a:rPr>
              <a:t> Data Science</a:t>
            </a:r>
            <a:r>
              <a:rPr lang="en-US" sz="1900" cap="none">
                <a:solidFill>
                  <a:srgbClr val="33CCCC"/>
                </a:solidFill>
                <a:latin typeface="Calibri"/>
                <a:ea typeface="Calibri"/>
                <a:cs typeface="Calibri"/>
                <a:sym typeface="Calibri"/>
              </a:rPr>
              <a:t> </a:t>
            </a:r>
            <a:endParaRPr sz="1900">
              <a:solidFill>
                <a:srgbClr val="33CCCC"/>
              </a:solidFill>
              <a:latin typeface="Calibri"/>
              <a:ea typeface="Calibri"/>
              <a:cs typeface="Calibri"/>
              <a:sym typeface="Calibri"/>
            </a:endParaRPr>
          </a:p>
          <a:p>
            <a:pPr indent="0" lvl="0" marL="0" marR="0" rtl="0" algn="r">
              <a:lnSpc>
                <a:spcPct val="100000"/>
              </a:lnSpc>
              <a:spcBef>
                <a:spcPts val="0"/>
              </a:spcBef>
              <a:spcAft>
                <a:spcPts val="0"/>
              </a:spcAft>
              <a:buClr>
                <a:schemeClr val="lt1"/>
              </a:buClr>
              <a:buSzPts val="2000"/>
              <a:buFont typeface="Arial"/>
              <a:buNone/>
            </a:pPr>
            <a:r>
              <a:rPr lang="en-US" sz="1900">
                <a:solidFill>
                  <a:srgbClr val="33CCCC"/>
                </a:solidFill>
                <a:latin typeface="Calibri"/>
                <a:ea typeface="Calibri"/>
                <a:cs typeface="Calibri"/>
                <a:sym typeface="Calibri"/>
              </a:rPr>
              <a:t>Final Presentation - April </a:t>
            </a:r>
            <a:r>
              <a:rPr lang="en-US" sz="1900" cap="none">
                <a:solidFill>
                  <a:srgbClr val="33CCCC"/>
                </a:solidFill>
                <a:latin typeface="Calibri"/>
                <a:ea typeface="Calibri"/>
                <a:cs typeface="Calibri"/>
                <a:sym typeface="Calibri"/>
              </a:rPr>
              <a:t> 6, 2021</a:t>
            </a:r>
            <a:endParaRPr sz="1900">
              <a:solidFill>
                <a:srgbClr val="33CCCC"/>
              </a:solidFill>
              <a:latin typeface="Calibri"/>
              <a:ea typeface="Calibri"/>
              <a:cs typeface="Calibri"/>
              <a:sym typeface="Calibri"/>
            </a:endParaRPr>
          </a:p>
          <a:p>
            <a:pPr indent="0" lvl="0" marL="0" marR="0" rtl="0" algn="r">
              <a:lnSpc>
                <a:spcPct val="100000"/>
              </a:lnSpc>
              <a:spcBef>
                <a:spcPts val="0"/>
              </a:spcBef>
              <a:spcAft>
                <a:spcPts val="0"/>
              </a:spcAft>
              <a:buClr>
                <a:schemeClr val="lt1"/>
              </a:buClr>
              <a:buSzPts val="1500"/>
              <a:buFont typeface="Arial"/>
              <a:buNone/>
            </a:pPr>
            <a:r>
              <a:rPr lang="en-US" sz="1700">
                <a:solidFill>
                  <a:srgbClr val="33CCCC"/>
                </a:solidFill>
                <a:latin typeface="Calibri"/>
                <a:ea typeface="Calibri"/>
                <a:cs typeface="Calibri"/>
                <a:sym typeface="Calibri"/>
              </a:rPr>
              <a:t>Amrita Bhowmick, Jessica Edonick, Tammie Emuron, Michael Kabbaz</a:t>
            </a:r>
            <a:r>
              <a:rPr lang="en-US" sz="1500">
                <a:solidFill>
                  <a:srgbClr val="33CCCC"/>
                </a:solidFill>
                <a:latin typeface="Calibri"/>
                <a:ea typeface="Calibri"/>
                <a:cs typeface="Calibri"/>
                <a:sym typeface="Calibri"/>
              </a:rPr>
              <a:t> </a:t>
            </a:r>
            <a:endParaRPr b="0" sz="1800" cap="none">
              <a:solidFill>
                <a:srgbClr val="33CCCC"/>
              </a:solidFill>
              <a:latin typeface="Calibri"/>
              <a:ea typeface="Calibri"/>
              <a:cs typeface="Calibri"/>
              <a:sym typeface="Calibri"/>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5" name="Shape 325"/>
        <p:cNvGrpSpPr/>
        <p:nvPr/>
      </p:nvGrpSpPr>
      <p:grpSpPr>
        <a:xfrm>
          <a:off x="0" y="0"/>
          <a:ext cx="0" cy="0"/>
          <a:chOff x="0" y="0"/>
          <a:chExt cx="0" cy="0"/>
        </a:xfrm>
      </p:grpSpPr>
      <p:sp>
        <p:nvSpPr>
          <p:cNvPr id="326" name="Google Shape;326;gce760266c8_0_5"/>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27" name="Google Shape;327;gce760266c8_0_5"/>
          <p:cNvSpPr txBox="1"/>
          <p:nvPr>
            <p:ph type="title"/>
          </p:nvPr>
        </p:nvSpPr>
        <p:spPr>
          <a:xfrm>
            <a:off x="469563" y="761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PROCESS &amp; ANALYTICAL PLAN</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600">
                <a:solidFill>
                  <a:srgbClr val="2C587C"/>
                </a:solidFill>
              </a:rPr>
              <a:t>Datasets</a:t>
            </a:r>
            <a:endParaRPr sz="2600"/>
          </a:p>
        </p:txBody>
      </p:sp>
      <p:sp>
        <p:nvSpPr>
          <p:cNvPr id="328" name="Google Shape;328;gce760266c8_0_5"/>
          <p:cNvSpPr txBox="1"/>
          <p:nvPr/>
        </p:nvSpPr>
        <p:spPr>
          <a:xfrm>
            <a:off x="7945550" y="1384275"/>
            <a:ext cx="40119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1300">
              <a:solidFill>
                <a:schemeClr val="lt1"/>
              </a:solidFill>
              <a:latin typeface="Calibri"/>
              <a:ea typeface="Calibri"/>
              <a:cs typeface="Calibri"/>
              <a:sym typeface="Calibri"/>
            </a:endParaRPr>
          </a:p>
        </p:txBody>
      </p:sp>
      <p:grpSp>
        <p:nvGrpSpPr>
          <p:cNvPr id="329" name="Google Shape;329;gce760266c8_0_5"/>
          <p:cNvGrpSpPr/>
          <p:nvPr/>
        </p:nvGrpSpPr>
        <p:grpSpPr>
          <a:xfrm>
            <a:off x="3925610" y="1318936"/>
            <a:ext cx="4819719" cy="4560221"/>
            <a:chOff x="1876175" y="1266375"/>
            <a:chExt cx="4337400" cy="4494600"/>
          </a:xfrm>
        </p:grpSpPr>
        <p:sp>
          <p:nvSpPr>
            <p:cNvPr id="330" name="Google Shape;330;gce760266c8_0_5"/>
            <p:cNvSpPr txBox="1"/>
            <p:nvPr/>
          </p:nvSpPr>
          <p:spPr>
            <a:xfrm>
              <a:off x="1876175" y="1266375"/>
              <a:ext cx="4337400" cy="4494600"/>
            </a:xfrm>
            <a:prstGeom prst="rect">
              <a:avLst/>
            </a:prstGeom>
            <a:solidFill>
              <a:srgbClr val="2C567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31" name="Google Shape;331;gce760266c8_0_5"/>
            <p:cNvSpPr/>
            <p:nvPr/>
          </p:nvSpPr>
          <p:spPr>
            <a:xfrm>
              <a:off x="3273103" y="3090686"/>
              <a:ext cx="1020600" cy="778500"/>
            </a:xfrm>
            <a:prstGeom prst="mathPlus">
              <a:avLst>
                <a:gd fmla="val 23520" name="adj1"/>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332" name="Google Shape;332;gce760266c8_0_5"/>
          <p:cNvSpPr txBox="1"/>
          <p:nvPr>
            <p:ph idx="1" type="body"/>
          </p:nvPr>
        </p:nvSpPr>
        <p:spPr>
          <a:xfrm>
            <a:off x="4052800" y="1423425"/>
            <a:ext cx="4011900" cy="4351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dk1"/>
              </a:buClr>
              <a:buSzPts val="1800"/>
              <a:buNone/>
            </a:pPr>
            <a:r>
              <a:rPr b="1" lang="en-US" sz="2800">
                <a:solidFill>
                  <a:srgbClr val="FFFFFF"/>
                </a:solidFill>
              </a:rPr>
              <a:t>The Datasets</a:t>
            </a:r>
            <a:endParaRPr b="1" sz="2800">
              <a:solidFill>
                <a:srgbClr val="FFFFFF"/>
              </a:solidFill>
            </a:endParaRPr>
          </a:p>
          <a:p>
            <a:pPr indent="0" lvl="0" marL="0" rtl="0" algn="ctr">
              <a:lnSpc>
                <a:spcPct val="90000"/>
              </a:lnSpc>
              <a:spcBef>
                <a:spcPts val="0"/>
              </a:spcBef>
              <a:spcAft>
                <a:spcPts val="0"/>
              </a:spcAft>
              <a:buClr>
                <a:schemeClr val="dk1"/>
              </a:buClr>
              <a:buSzPts val="1800"/>
              <a:buNone/>
            </a:pPr>
            <a:r>
              <a:t/>
            </a:r>
            <a:endParaRPr b="1" sz="1900">
              <a:solidFill>
                <a:srgbClr val="FFFFFF"/>
              </a:solidFill>
            </a:endParaRPr>
          </a:p>
          <a:p>
            <a:pPr indent="0" lvl="0" marL="0" rtl="0" algn="ctr">
              <a:lnSpc>
                <a:spcPct val="90000"/>
              </a:lnSpc>
              <a:spcBef>
                <a:spcPts val="0"/>
              </a:spcBef>
              <a:spcAft>
                <a:spcPts val="0"/>
              </a:spcAft>
              <a:buNone/>
            </a:pPr>
            <a:r>
              <a:rPr b="1" lang="en-US">
                <a:solidFill>
                  <a:srgbClr val="FFFFFF"/>
                </a:solidFill>
              </a:rPr>
              <a:t>Chicago Police Department</a:t>
            </a:r>
            <a:endParaRPr b="1">
              <a:solidFill>
                <a:srgbClr val="FFFFFF"/>
              </a:solidFill>
            </a:endParaRPr>
          </a:p>
          <a:p>
            <a:pPr indent="0" lvl="0" marL="0" rtl="0" algn="ctr">
              <a:lnSpc>
                <a:spcPct val="90000"/>
              </a:lnSpc>
              <a:spcBef>
                <a:spcPts val="0"/>
              </a:spcBef>
              <a:spcAft>
                <a:spcPts val="0"/>
              </a:spcAft>
              <a:buNone/>
            </a:pPr>
            <a:r>
              <a:rPr lang="en-US" sz="1900">
                <a:solidFill>
                  <a:srgbClr val="FFFFFF"/>
                </a:solidFill>
              </a:rPr>
              <a:t>~1.0 million crime records</a:t>
            </a:r>
            <a:br>
              <a:rPr lang="en-US" sz="1900">
                <a:solidFill>
                  <a:srgbClr val="FFFFFF"/>
                </a:solidFill>
              </a:rPr>
            </a:br>
            <a:r>
              <a:rPr lang="en-US" sz="1900">
                <a:solidFill>
                  <a:srgbClr val="FFFFFF"/>
                </a:solidFill>
              </a:rPr>
              <a:t> 2015-2018</a:t>
            </a:r>
            <a:endParaRPr sz="1900">
              <a:solidFill>
                <a:srgbClr val="FFFFFF"/>
              </a:solidFill>
            </a:endParaRPr>
          </a:p>
          <a:p>
            <a:pPr indent="0" lvl="0" marL="0" rtl="0" algn="ctr">
              <a:lnSpc>
                <a:spcPct val="90000"/>
              </a:lnSpc>
              <a:spcBef>
                <a:spcPts val="0"/>
              </a:spcBef>
              <a:spcAft>
                <a:spcPts val="0"/>
              </a:spcAft>
              <a:buNone/>
            </a:pPr>
            <a:r>
              <a:rPr b="1" lang="en-US" sz="2200">
                <a:solidFill>
                  <a:srgbClr val="FFFFFF"/>
                </a:solidFill>
              </a:rPr>
              <a:t> </a:t>
            </a:r>
            <a:endParaRPr b="1" sz="2200">
              <a:solidFill>
                <a:srgbClr val="FFFFFF"/>
              </a:solidFill>
            </a:endParaRPr>
          </a:p>
          <a:p>
            <a:pPr indent="0" lvl="0" marL="0" rtl="0" algn="ctr">
              <a:lnSpc>
                <a:spcPct val="90000"/>
              </a:lnSpc>
              <a:spcBef>
                <a:spcPts val="0"/>
              </a:spcBef>
              <a:spcAft>
                <a:spcPts val="0"/>
              </a:spcAft>
              <a:buNone/>
            </a:pPr>
            <a:r>
              <a:t/>
            </a:r>
            <a:endParaRPr b="1" sz="2200">
              <a:solidFill>
                <a:srgbClr val="FFFFFF"/>
              </a:solidFill>
            </a:endParaRPr>
          </a:p>
          <a:p>
            <a:pPr indent="0" lvl="0" marL="0" rtl="0" algn="ctr">
              <a:lnSpc>
                <a:spcPct val="90000"/>
              </a:lnSpc>
              <a:spcBef>
                <a:spcPts val="0"/>
              </a:spcBef>
              <a:spcAft>
                <a:spcPts val="0"/>
              </a:spcAft>
              <a:buNone/>
            </a:pPr>
            <a:br>
              <a:rPr b="1" lang="en-US" sz="2200">
                <a:solidFill>
                  <a:srgbClr val="FFFFFF"/>
                </a:solidFill>
              </a:rPr>
            </a:br>
            <a:endParaRPr b="1" sz="2200">
              <a:solidFill>
                <a:srgbClr val="FFFFFF"/>
              </a:solidFill>
            </a:endParaRPr>
          </a:p>
          <a:p>
            <a:pPr indent="0" lvl="0" marL="0" rtl="0" algn="ctr">
              <a:lnSpc>
                <a:spcPct val="90000"/>
              </a:lnSpc>
              <a:spcBef>
                <a:spcPts val="0"/>
              </a:spcBef>
              <a:spcAft>
                <a:spcPts val="0"/>
              </a:spcAft>
              <a:buNone/>
            </a:pPr>
            <a:r>
              <a:t/>
            </a:r>
            <a:endParaRPr b="1" sz="2200">
              <a:solidFill>
                <a:srgbClr val="FFFFFF"/>
              </a:solidFill>
            </a:endParaRPr>
          </a:p>
          <a:p>
            <a:pPr indent="0" lvl="0" marL="0" rtl="0" algn="ctr">
              <a:lnSpc>
                <a:spcPct val="90000"/>
              </a:lnSpc>
              <a:spcBef>
                <a:spcPts val="0"/>
              </a:spcBef>
              <a:spcAft>
                <a:spcPts val="0"/>
              </a:spcAft>
              <a:buNone/>
            </a:pPr>
            <a:r>
              <a:rPr b="1" lang="en-US" sz="2300">
                <a:solidFill>
                  <a:srgbClr val="FFFFFF"/>
                </a:solidFill>
              </a:rPr>
              <a:t>Community Data Snapshots </a:t>
            </a:r>
            <a:endParaRPr b="1" sz="2300">
              <a:solidFill>
                <a:srgbClr val="FFFFFF"/>
              </a:solidFill>
            </a:endParaRPr>
          </a:p>
          <a:p>
            <a:pPr indent="0" lvl="0" marL="0" rtl="0" algn="ctr">
              <a:lnSpc>
                <a:spcPct val="90000"/>
              </a:lnSpc>
              <a:spcBef>
                <a:spcPts val="0"/>
              </a:spcBef>
              <a:spcAft>
                <a:spcPts val="0"/>
              </a:spcAft>
              <a:buNone/>
            </a:pPr>
            <a:r>
              <a:rPr lang="en-US" sz="1800">
                <a:solidFill>
                  <a:srgbClr val="FFFFFF"/>
                </a:solidFill>
              </a:rPr>
              <a:t>77 Community Area Profiles, American Community Survey Data</a:t>
            </a:r>
            <a:endParaRPr sz="1800">
              <a:solidFill>
                <a:srgbClr val="FFFFFF"/>
              </a:solidFill>
            </a:endParaRPr>
          </a:p>
          <a:p>
            <a:pPr indent="0" lvl="0" marL="0" rtl="0" algn="ctr">
              <a:spcBef>
                <a:spcPts val="0"/>
              </a:spcBef>
              <a:spcAft>
                <a:spcPts val="0"/>
              </a:spcAft>
              <a:buNone/>
            </a:pPr>
            <a:r>
              <a:rPr lang="en-US" sz="1800">
                <a:solidFill>
                  <a:schemeClr val="lt1"/>
                </a:solidFill>
              </a:rPr>
              <a:t>2014-2018 </a:t>
            </a:r>
            <a:endParaRPr sz="1800">
              <a:solidFill>
                <a:srgbClr val="FFFFFF"/>
              </a:solidFill>
            </a:endParaRPr>
          </a:p>
        </p:txBody>
      </p:sp>
      <p:sp>
        <p:nvSpPr>
          <p:cNvPr id="333" name="Google Shape;333;gce760266c8_0_5"/>
          <p:cNvSpPr txBox="1"/>
          <p:nvPr/>
        </p:nvSpPr>
        <p:spPr>
          <a:xfrm>
            <a:off x="-16750" y="1300288"/>
            <a:ext cx="3458400" cy="4560300"/>
          </a:xfrm>
          <a:prstGeom prst="rect">
            <a:avLst/>
          </a:prstGeom>
          <a:solidFill>
            <a:srgbClr val="2C567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graphicFrame>
        <p:nvGraphicFramePr>
          <p:cNvPr id="334" name="Google Shape;334;gce760266c8_0_5"/>
          <p:cNvGraphicFramePr/>
          <p:nvPr/>
        </p:nvGraphicFramePr>
        <p:xfrm>
          <a:off x="273350" y="2448165"/>
          <a:ext cx="3000000" cy="3000000"/>
        </p:xfrm>
        <a:graphic>
          <a:graphicData uri="http://schemas.openxmlformats.org/drawingml/2006/table">
            <a:tbl>
              <a:tblPr>
                <a:noFill/>
                <a:tableStyleId>{7B56C31C-E7CA-481F-AAAA-7497A2007D79}</a:tableStyleId>
              </a:tblPr>
              <a:tblGrid>
                <a:gridCol w="1667125"/>
                <a:gridCol w="1667125"/>
              </a:tblGrid>
              <a:tr h="3291450">
                <a:tc>
                  <a:txBody>
                    <a:bodyPr/>
                    <a:lstStyle/>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ID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Case Number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Date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Block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IUCR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Primary Type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Description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Location Description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Arrest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Domestic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Beat 	</a:t>
                      </a:r>
                      <a:endParaRPr>
                        <a:solidFill>
                          <a:schemeClr val="lt1"/>
                        </a:solidFill>
                        <a:latin typeface="Calibri"/>
                        <a:ea typeface="Calibri"/>
                        <a:cs typeface="Calibri"/>
                        <a:sym typeface="Calibri"/>
                      </a:endParaRPr>
                    </a:p>
                    <a:p>
                      <a:pPr indent="0" lvl="0" marL="0" rtl="0" algn="l">
                        <a:spcBef>
                          <a:spcPts val="0"/>
                        </a:spcBef>
                        <a:spcAft>
                          <a:spcPts val="0"/>
                        </a:spcAft>
                        <a:buNone/>
                      </a:pPr>
                      <a:r>
                        <a:t/>
                      </a:r>
                      <a:endParaRPr>
                        <a:solidFill>
                          <a:schemeClr val="lt1"/>
                        </a:solidFill>
                        <a:latin typeface="Calibri"/>
                        <a:ea typeface="Calibri"/>
                        <a:cs typeface="Calibri"/>
                        <a:sym typeface="Calibri"/>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c>
                  <a:txBody>
                    <a:bodyPr/>
                    <a:lstStyle/>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District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Ward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Community Area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FBI Code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X Coordinate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Y Coordinate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Year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Updated On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Latitude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Longitude 	</a:t>
                      </a:r>
                      <a:endParaRPr>
                        <a:solidFill>
                          <a:schemeClr val="lt1"/>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lang="en-US">
                          <a:solidFill>
                            <a:schemeClr val="lt1"/>
                          </a:solidFill>
                          <a:latin typeface="Calibri"/>
                          <a:ea typeface="Calibri"/>
                          <a:cs typeface="Calibri"/>
                          <a:sym typeface="Calibri"/>
                        </a:rPr>
                        <a:t>Location</a:t>
                      </a:r>
                      <a:endParaRPr/>
                    </a:p>
                  </a:txBody>
                  <a:tcPr marT="91425" marB="91425" marR="91425" marL="91425">
                    <a:lnL cap="flat" cmpd="sng" w="9525">
                      <a:solidFill>
                        <a:srgbClr val="9E9E9E">
                          <a:alpha val="0"/>
                        </a:srgbClr>
                      </a:solidFill>
                      <a:prstDash val="solid"/>
                      <a:round/>
                      <a:headEnd len="sm" w="sm" type="none"/>
                      <a:tailEnd len="sm" w="sm" type="none"/>
                    </a:lnL>
                    <a:lnR cap="flat" cmpd="sng" w="9525">
                      <a:solidFill>
                        <a:srgbClr val="9E9E9E">
                          <a:alpha val="0"/>
                        </a:srgbClr>
                      </a:solidFill>
                      <a:prstDash val="solid"/>
                      <a:round/>
                      <a:headEnd len="sm" w="sm" type="none"/>
                      <a:tailEnd len="sm" w="sm" type="none"/>
                    </a:lnR>
                    <a:lnT cap="flat" cmpd="sng" w="9525">
                      <a:solidFill>
                        <a:srgbClr val="9E9E9E">
                          <a:alpha val="0"/>
                        </a:srgbClr>
                      </a:solidFill>
                      <a:prstDash val="solid"/>
                      <a:round/>
                      <a:headEnd len="sm" w="sm" type="none"/>
                      <a:tailEnd len="sm" w="sm" type="none"/>
                    </a:lnT>
                    <a:lnB cap="flat" cmpd="sng" w="9525">
                      <a:solidFill>
                        <a:srgbClr val="9E9E9E">
                          <a:alpha val="0"/>
                        </a:srgbClr>
                      </a:solidFill>
                      <a:prstDash val="solid"/>
                      <a:round/>
                      <a:headEnd len="sm" w="sm" type="none"/>
                      <a:tailEnd len="sm" w="sm" type="none"/>
                    </a:lnB>
                  </a:tcPr>
                </a:tc>
              </a:tr>
            </a:tbl>
          </a:graphicData>
        </a:graphic>
      </p:graphicFrame>
      <p:sp>
        <p:nvSpPr>
          <p:cNvPr id="335" name="Google Shape;335;gce760266c8_0_5"/>
          <p:cNvSpPr txBox="1"/>
          <p:nvPr/>
        </p:nvSpPr>
        <p:spPr>
          <a:xfrm>
            <a:off x="213900" y="1497550"/>
            <a:ext cx="3087000" cy="431100"/>
          </a:xfrm>
          <a:prstGeom prst="rect">
            <a:avLst/>
          </a:prstGeom>
          <a:solidFill>
            <a:srgbClr val="2C567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rgbClr val="FFFFFF"/>
                </a:solidFill>
                <a:latin typeface="Calibri"/>
                <a:ea typeface="Calibri"/>
                <a:cs typeface="Calibri"/>
                <a:sym typeface="Calibri"/>
              </a:rPr>
              <a:t>Chicago Crime Record Level Data</a:t>
            </a:r>
            <a:endParaRPr b="1" sz="1600">
              <a:solidFill>
                <a:srgbClr val="FFFFFF"/>
              </a:solidFill>
              <a:latin typeface="Calibri"/>
              <a:ea typeface="Calibri"/>
              <a:cs typeface="Calibri"/>
              <a:sym typeface="Calibri"/>
            </a:endParaRPr>
          </a:p>
        </p:txBody>
      </p:sp>
      <p:sp>
        <p:nvSpPr>
          <p:cNvPr id="336" name="Google Shape;336;gce760266c8_0_5"/>
          <p:cNvSpPr txBox="1"/>
          <p:nvPr/>
        </p:nvSpPr>
        <p:spPr>
          <a:xfrm>
            <a:off x="8123650" y="1284700"/>
            <a:ext cx="4149900" cy="46287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a:p>
            <a:pPr indent="0" lvl="0" marL="0" rtl="0" algn="l">
              <a:spcBef>
                <a:spcPts val="0"/>
              </a:spcBef>
              <a:spcAft>
                <a:spcPts val="0"/>
              </a:spcAft>
              <a:buNone/>
            </a:pPr>
            <a:r>
              <a:t/>
            </a:r>
            <a:endParaRPr>
              <a:highlight>
                <a:srgbClr val="FFFFFF"/>
              </a:highlight>
              <a:latin typeface="Calibri"/>
              <a:ea typeface="Calibri"/>
              <a:cs typeface="Calibri"/>
              <a:sym typeface="Calibri"/>
            </a:endParaRPr>
          </a:p>
        </p:txBody>
      </p:sp>
      <p:sp>
        <p:nvSpPr>
          <p:cNvPr id="337" name="Google Shape;337;gce760266c8_0_5"/>
          <p:cNvSpPr txBox="1"/>
          <p:nvPr/>
        </p:nvSpPr>
        <p:spPr>
          <a:xfrm>
            <a:off x="8675850" y="1318900"/>
            <a:ext cx="3516300" cy="4560300"/>
          </a:xfrm>
          <a:prstGeom prst="rect">
            <a:avLst/>
          </a:prstGeom>
          <a:solidFill>
            <a:srgbClr val="2C567A"/>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grpSp>
        <p:nvGrpSpPr>
          <p:cNvPr id="338" name="Google Shape;338;gce760266c8_0_5"/>
          <p:cNvGrpSpPr/>
          <p:nvPr/>
        </p:nvGrpSpPr>
        <p:grpSpPr>
          <a:xfrm>
            <a:off x="8873894" y="2293018"/>
            <a:ext cx="3237149" cy="3438658"/>
            <a:chOff x="3124379" y="1037450"/>
            <a:chExt cx="2710045" cy="3044407"/>
          </a:xfrm>
        </p:grpSpPr>
        <p:pic>
          <p:nvPicPr>
            <p:cNvPr id="339" name="Google Shape;339;gce760266c8_0_5"/>
            <p:cNvPicPr preferRelativeResize="0"/>
            <p:nvPr/>
          </p:nvPicPr>
          <p:blipFill>
            <a:blip r:embed="rId3">
              <a:alphaModFix/>
            </a:blip>
            <a:stretch>
              <a:fillRect/>
            </a:stretch>
          </p:blipFill>
          <p:spPr>
            <a:xfrm>
              <a:off x="3215850" y="1037450"/>
              <a:ext cx="2618575" cy="2817325"/>
            </a:xfrm>
            <a:prstGeom prst="rect">
              <a:avLst/>
            </a:prstGeom>
            <a:noFill/>
            <a:ln>
              <a:noFill/>
            </a:ln>
          </p:spPr>
        </p:pic>
        <p:sp>
          <p:nvSpPr>
            <p:cNvPr id="340" name="Google Shape;340;gce760266c8_0_5"/>
            <p:cNvSpPr txBox="1"/>
            <p:nvPr/>
          </p:nvSpPr>
          <p:spPr>
            <a:xfrm>
              <a:off x="3124379" y="3809457"/>
              <a:ext cx="2517900" cy="2724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800">
                  <a:highlight>
                    <a:srgbClr val="F5F5F5"/>
                  </a:highlight>
                </a:rPr>
                <a:t>Source: https://libguides.luc.edu/Social_Work</a:t>
              </a:r>
              <a:endParaRPr>
                <a:latin typeface="Calibri"/>
                <a:ea typeface="Calibri"/>
                <a:cs typeface="Calibri"/>
                <a:sym typeface="Calibri"/>
              </a:endParaRPr>
            </a:p>
          </p:txBody>
        </p:sp>
      </p:grpSp>
      <p:sp>
        <p:nvSpPr>
          <p:cNvPr id="341" name="Google Shape;341;gce760266c8_0_5"/>
          <p:cNvSpPr txBox="1"/>
          <p:nvPr/>
        </p:nvSpPr>
        <p:spPr>
          <a:xfrm>
            <a:off x="8972726" y="1503575"/>
            <a:ext cx="3138600" cy="431100"/>
          </a:xfrm>
          <a:prstGeom prst="rect">
            <a:avLst/>
          </a:prstGeom>
          <a:solidFill>
            <a:srgbClr val="2C567A"/>
          </a:solid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600">
                <a:solidFill>
                  <a:srgbClr val="FFFFFF"/>
                </a:solidFill>
                <a:latin typeface="Calibri"/>
                <a:ea typeface="Calibri"/>
                <a:cs typeface="Calibri"/>
                <a:sym typeface="Calibri"/>
              </a:rPr>
              <a:t>“Chicago 77” </a:t>
            </a:r>
            <a:r>
              <a:rPr b="1" lang="en-US" sz="1600">
                <a:solidFill>
                  <a:srgbClr val="FFFFFF"/>
                </a:solidFill>
                <a:latin typeface="Calibri"/>
                <a:ea typeface="Calibri"/>
                <a:cs typeface="Calibri"/>
                <a:sym typeface="Calibri"/>
              </a:rPr>
              <a:t>Communities</a:t>
            </a:r>
            <a:endParaRPr b="1" sz="1600">
              <a:solidFill>
                <a:srgbClr val="FFFFFF"/>
              </a:solidFill>
              <a:latin typeface="Calibri"/>
              <a:ea typeface="Calibri"/>
              <a:cs typeface="Calibri"/>
              <a:sym typeface="Calibri"/>
            </a:endParaRPr>
          </a:p>
        </p:txBody>
      </p:sp>
      <p:sp>
        <p:nvSpPr>
          <p:cNvPr id="342" name="Google Shape;342;gce760266c8_0_5"/>
          <p:cNvSpPr txBox="1"/>
          <p:nvPr/>
        </p:nvSpPr>
        <p:spPr>
          <a:xfrm>
            <a:off x="8675850" y="2025700"/>
            <a:ext cx="3458400" cy="3848100"/>
          </a:xfrm>
          <a:prstGeom prst="rect">
            <a:avLst/>
          </a:prstGeom>
          <a:solidFill>
            <a:schemeClr val="accent1"/>
          </a:solidFill>
          <a:ln>
            <a:noFill/>
          </a:ln>
        </p:spPr>
        <p:txBody>
          <a:bodyPr anchorCtr="0" anchor="t" bIns="91425" lIns="91425" spcFirstLastPara="1" rIns="91425" wrap="square" tIns="91425">
            <a:spAutoFit/>
          </a:bodyPr>
          <a:lstStyle/>
          <a:p>
            <a:pPr indent="0" lvl="0" marL="0" rtl="0" algn="l">
              <a:spcBef>
                <a:spcPts val="0"/>
              </a:spcBef>
              <a:spcAft>
                <a:spcPts val="0"/>
              </a:spcAft>
              <a:buNone/>
            </a:pPr>
            <a:br>
              <a:rPr lang="en-US">
                <a:solidFill>
                  <a:srgbClr val="FFFFFF"/>
                </a:solidFill>
                <a:latin typeface="Calibri"/>
                <a:ea typeface="Calibri"/>
                <a:cs typeface="Calibri"/>
                <a:sym typeface="Calibri"/>
              </a:rPr>
            </a:b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Community Area</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Community      </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Population </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Median_Income </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White </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Hispanic </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Black </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Asian </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Other </a:t>
            </a:r>
            <a:br>
              <a:rPr lang="en-US">
                <a:solidFill>
                  <a:srgbClr val="FFFFFF"/>
                </a:solidFill>
                <a:latin typeface="Calibri"/>
                <a:ea typeface="Calibri"/>
                <a:cs typeface="Calibri"/>
                <a:sym typeface="Calibri"/>
              </a:rPr>
            </a:br>
            <a:r>
              <a:rPr lang="en-US">
                <a:solidFill>
                  <a:srgbClr val="FFFFFF"/>
                </a:solidFill>
                <a:latin typeface="Calibri"/>
                <a:ea typeface="Calibri"/>
                <a:cs typeface="Calibri"/>
                <a:sym typeface="Calibri"/>
              </a:rPr>
              <a:t>Percent_Employed Percent_Bachelors_Above</a:t>
            </a:r>
            <a:br>
              <a:rPr lang="en-US">
                <a:solidFill>
                  <a:srgbClr val="FFFFFF"/>
                </a:solidFill>
                <a:latin typeface="Calibri"/>
                <a:ea typeface="Calibri"/>
                <a:cs typeface="Calibri"/>
                <a:sym typeface="Calibri"/>
              </a:rPr>
            </a:br>
            <a:br>
              <a:rPr lang="en-US">
                <a:solidFill>
                  <a:srgbClr val="FFFFFF"/>
                </a:solidFill>
                <a:latin typeface="Calibri"/>
                <a:ea typeface="Calibri"/>
                <a:cs typeface="Calibri"/>
                <a:sym typeface="Calibri"/>
              </a:rPr>
            </a:br>
            <a:br>
              <a:rPr lang="en-US">
                <a:solidFill>
                  <a:srgbClr val="FFFFFF"/>
                </a:solidFill>
                <a:latin typeface="Calibri"/>
                <a:ea typeface="Calibri"/>
                <a:cs typeface="Calibri"/>
                <a:sym typeface="Calibri"/>
              </a:rPr>
            </a:br>
            <a:br>
              <a:rPr lang="en-US">
                <a:solidFill>
                  <a:srgbClr val="FFFFFF"/>
                </a:solidFill>
                <a:latin typeface="Calibri"/>
                <a:ea typeface="Calibri"/>
                <a:cs typeface="Calibri"/>
                <a:sym typeface="Calibri"/>
              </a:rPr>
            </a:br>
            <a:endParaRPr>
              <a:solidFill>
                <a:srgbClr val="FFFFFF"/>
              </a:solidFill>
              <a:latin typeface="Calibri"/>
              <a:ea typeface="Calibri"/>
              <a:cs typeface="Calibri"/>
              <a:sym typeface="Calibri"/>
            </a:endParaRPr>
          </a:p>
        </p:txBody>
      </p:sp>
    </p:spTree>
  </p:cSld>
  <p:clrMapOvr>
    <a:masterClrMapping/>
  </p:clrMapOvr>
  <mc:AlternateContent>
    <mc:Choice Requires="p14">
      <p:transition spd="slow" p14:dur="10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42"/>
                                        </p:tgtEl>
                                        <p:attrNameLst>
                                          <p:attrName>style.visibility</p:attrName>
                                        </p:attrNameLst>
                                      </p:cBhvr>
                                      <p:to>
                                        <p:strVal val="visible"/>
                                      </p:to>
                                    </p:set>
                                    <p:animEffect filter="fade" transition="in">
                                      <p:cBhvr>
                                        <p:cTn dur="1000"/>
                                        <p:tgtEl>
                                          <p:spTgt spid="34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6" name="Shape 346"/>
        <p:cNvGrpSpPr/>
        <p:nvPr/>
      </p:nvGrpSpPr>
      <p:grpSpPr>
        <a:xfrm>
          <a:off x="0" y="0"/>
          <a:ext cx="0" cy="0"/>
          <a:chOff x="0" y="0"/>
          <a:chExt cx="0" cy="0"/>
        </a:xfrm>
      </p:grpSpPr>
      <p:sp>
        <p:nvSpPr>
          <p:cNvPr id="347" name="Google Shape;347;gce541e5896_0_18"/>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48" name="Google Shape;348;gce541e5896_0_18"/>
          <p:cNvGraphicFramePr/>
          <p:nvPr/>
        </p:nvGraphicFramePr>
        <p:xfrm>
          <a:off x="469563" y="1213550"/>
          <a:ext cx="3000000" cy="3000000"/>
        </p:xfrm>
        <a:graphic>
          <a:graphicData uri="http://schemas.openxmlformats.org/drawingml/2006/table">
            <a:tbl>
              <a:tblPr>
                <a:noFill/>
                <a:tableStyleId>{7B56C31C-E7CA-481F-AAAA-7497A2007D79}</a:tableStyleId>
              </a:tblPr>
              <a:tblGrid>
                <a:gridCol w="2893200"/>
                <a:gridCol w="5143850"/>
                <a:gridCol w="3113650"/>
              </a:tblGrid>
              <a:tr h="696550">
                <a:tc>
                  <a:txBody>
                    <a:bodyPr/>
                    <a:lstStyle/>
                    <a:p>
                      <a:pPr indent="0" lvl="0" marL="0" rtl="0" algn="ctr">
                        <a:spcBef>
                          <a:spcPts val="0"/>
                        </a:spcBef>
                        <a:spcAft>
                          <a:spcPts val="0"/>
                        </a:spcAft>
                        <a:buNone/>
                      </a:pPr>
                      <a:r>
                        <a:rPr b="1" lang="en-US" sz="3100">
                          <a:solidFill>
                            <a:srgbClr val="FFFFFF"/>
                          </a:solidFill>
                          <a:latin typeface="Calibri"/>
                          <a:ea typeface="Calibri"/>
                          <a:cs typeface="Calibri"/>
                          <a:sym typeface="Calibri"/>
                        </a:rPr>
                        <a:t>Variable</a:t>
                      </a:r>
                      <a:endParaRPr b="1" sz="3100">
                        <a:solidFill>
                          <a:srgbClr val="FFFFFF"/>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2C567A"/>
                    </a:solidFill>
                  </a:tcPr>
                </a:tc>
                <a:tc>
                  <a:txBody>
                    <a:bodyPr/>
                    <a:lstStyle/>
                    <a:p>
                      <a:pPr indent="0" lvl="0" marL="0" rtl="0" algn="ctr">
                        <a:spcBef>
                          <a:spcPts val="0"/>
                        </a:spcBef>
                        <a:spcAft>
                          <a:spcPts val="0"/>
                        </a:spcAft>
                        <a:buNone/>
                      </a:pPr>
                      <a:r>
                        <a:rPr b="1" lang="en-US" sz="3100">
                          <a:solidFill>
                            <a:srgbClr val="FFFFFF"/>
                          </a:solidFill>
                          <a:latin typeface="Calibri"/>
                          <a:ea typeface="Calibri"/>
                          <a:cs typeface="Calibri"/>
                          <a:sym typeface="Calibri"/>
                        </a:rPr>
                        <a:t>Definition</a:t>
                      </a:r>
                      <a:endParaRPr b="1" sz="3100">
                        <a:solidFill>
                          <a:srgbClr val="FFFFFF"/>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2C567A"/>
                    </a:solidFill>
                  </a:tcPr>
                </a:tc>
                <a:tc>
                  <a:txBody>
                    <a:bodyPr/>
                    <a:lstStyle/>
                    <a:p>
                      <a:pPr indent="0" lvl="0" marL="0" rtl="0" algn="ctr">
                        <a:spcBef>
                          <a:spcPts val="0"/>
                        </a:spcBef>
                        <a:spcAft>
                          <a:spcPts val="0"/>
                        </a:spcAft>
                        <a:buNone/>
                      </a:pPr>
                      <a:r>
                        <a:rPr b="1" lang="en-US" sz="3000">
                          <a:solidFill>
                            <a:srgbClr val="FFFFFF"/>
                          </a:solidFill>
                          <a:latin typeface="Calibri"/>
                          <a:ea typeface="Calibri"/>
                          <a:cs typeface="Calibri"/>
                          <a:sym typeface="Calibri"/>
                        </a:rPr>
                        <a:t>Count/Rate</a:t>
                      </a:r>
                      <a:endParaRPr b="1" sz="3000">
                        <a:solidFill>
                          <a:srgbClr val="FFFFFF"/>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2C567A"/>
                    </a:solidFill>
                  </a:tcPr>
                </a:tc>
              </a:tr>
              <a:tr h="918200">
                <a:tc>
                  <a:txBody>
                    <a:bodyPr/>
                    <a:lstStyle/>
                    <a:p>
                      <a:pPr indent="0" lvl="0" marL="0" rtl="0" algn="l">
                        <a:spcBef>
                          <a:spcPts val="0"/>
                        </a:spcBef>
                        <a:spcAft>
                          <a:spcPts val="0"/>
                        </a:spcAft>
                        <a:buNone/>
                      </a:pPr>
                      <a:r>
                        <a:rPr b="1" lang="en-US" sz="2500">
                          <a:latin typeface="Calibri"/>
                          <a:ea typeface="Calibri"/>
                          <a:cs typeface="Calibri"/>
                          <a:sym typeface="Calibri"/>
                        </a:rPr>
                        <a:t>Crime Records</a:t>
                      </a:r>
                      <a:endParaRPr b="1" sz="25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2000">
                          <a:solidFill>
                            <a:schemeClr val="dk1"/>
                          </a:solidFill>
                          <a:latin typeface="Calibri"/>
                          <a:ea typeface="Calibri"/>
                          <a:cs typeface="Calibri"/>
                          <a:sym typeface="Calibri"/>
                        </a:rPr>
                        <a:t># of crime incidents in the 2015-2018 data set (unit of analysis)</a:t>
                      </a:r>
                      <a:endParaRPr sz="20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2000">
                          <a:latin typeface="Calibri"/>
                          <a:ea typeface="Calibri"/>
                          <a:cs typeface="Calibri"/>
                          <a:sym typeface="Calibri"/>
                        </a:rPr>
                        <a:t>Count: 1,048,575 </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Mean/Yr: 262,509</a:t>
                      </a:r>
                      <a:endParaRPr sz="20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r>
              <a:tr h="918200">
                <a:tc>
                  <a:txBody>
                    <a:bodyPr/>
                    <a:lstStyle/>
                    <a:p>
                      <a:pPr indent="0" lvl="0" marL="0" rtl="0" algn="l">
                        <a:spcBef>
                          <a:spcPts val="0"/>
                        </a:spcBef>
                        <a:spcAft>
                          <a:spcPts val="0"/>
                        </a:spcAft>
                        <a:buNone/>
                      </a:pPr>
                      <a:r>
                        <a:rPr b="1" lang="en-US" sz="2500">
                          <a:solidFill>
                            <a:schemeClr val="dk1"/>
                          </a:solidFill>
                          <a:latin typeface="Calibri"/>
                          <a:ea typeface="Calibri"/>
                          <a:cs typeface="Calibri"/>
                          <a:sym typeface="Calibri"/>
                        </a:rPr>
                        <a:t>Crime Rate </a:t>
                      </a:r>
                      <a:endParaRPr b="1" sz="2500">
                        <a:solidFill>
                          <a:schemeClr val="dk1"/>
                        </a:solidFill>
                        <a:latin typeface="Calibri"/>
                        <a:ea typeface="Calibri"/>
                        <a:cs typeface="Calibri"/>
                        <a:sym typeface="Calibri"/>
                      </a:endParaRPr>
                    </a:p>
                    <a:p>
                      <a:pPr indent="0" lvl="0" marL="0" rtl="0" algn="l">
                        <a:spcBef>
                          <a:spcPts val="0"/>
                        </a:spcBef>
                        <a:spcAft>
                          <a:spcPts val="0"/>
                        </a:spcAft>
                        <a:buNone/>
                      </a:pPr>
                      <a:r>
                        <a:rPr i="1" lang="en-US" sz="2100">
                          <a:solidFill>
                            <a:schemeClr val="dk1"/>
                          </a:solidFill>
                          <a:latin typeface="Calibri"/>
                          <a:ea typeface="Calibri"/>
                          <a:cs typeface="Calibri"/>
                          <a:sym typeface="Calibri"/>
                        </a:rPr>
                        <a:t>(Crime per Pop)</a:t>
                      </a:r>
                      <a:endParaRPr i="1" sz="21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2000">
                          <a:solidFill>
                            <a:schemeClr val="dk1"/>
                          </a:solidFill>
                          <a:latin typeface="Calibri"/>
                          <a:ea typeface="Calibri"/>
                          <a:cs typeface="Calibri"/>
                          <a:sym typeface="Calibri"/>
                        </a:rPr>
                        <a:t># Crimes/Community Area Population</a:t>
                      </a:r>
                      <a:endParaRPr sz="20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2000">
                          <a:latin typeface="Calibri"/>
                          <a:ea typeface="Calibri"/>
                          <a:cs typeface="Calibri"/>
                          <a:sym typeface="Calibri"/>
                        </a:rPr>
                        <a:t>Mean: .54</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Min/Max: .09 / 1.43</a:t>
                      </a:r>
                      <a:endParaRPr sz="20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r>
              <a:tr h="1282325">
                <a:tc>
                  <a:txBody>
                    <a:bodyPr/>
                    <a:lstStyle/>
                    <a:p>
                      <a:pPr indent="0" lvl="0" marL="0" rtl="0" algn="l">
                        <a:spcBef>
                          <a:spcPts val="0"/>
                        </a:spcBef>
                        <a:spcAft>
                          <a:spcPts val="0"/>
                        </a:spcAft>
                        <a:buNone/>
                      </a:pPr>
                      <a:r>
                        <a:rPr b="1" lang="en-US" sz="2500">
                          <a:latin typeface="Calibri"/>
                          <a:ea typeface="Calibri"/>
                          <a:cs typeface="Calibri"/>
                          <a:sym typeface="Calibri"/>
                        </a:rPr>
                        <a:t>Violent Crime Rate </a:t>
                      </a:r>
                      <a:endParaRPr b="1" sz="25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Calibri"/>
                          <a:ea typeface="Calibri"/>
                          <a:cs typeface="Calibri"/>
                          <a:sym typeface="Calibri"/>
                        </a:rPr>
                        <a:t>C</a:t>
                      </a:r>
                      <a:r>
                        <a:rPr lang="en-US" sz="2000">
                          <a:latin typeface="Calibri"/>
                          <a:ea typeface="Calibri"/>
                          <a:cs typeface="Calibri"/>
                          <a:sym typeface="Calibri"/>
                        </a:rPr>
                        <a:t>ategories of FBI Uniform Crime Reporting (UCR) includes murder and nonnegligent manslaughter, rape, robbery, and aggravated assault (violent crimes).</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Violent Crime % by Community Area</a:t>
                      </a:r>
                      <a:endParaRPr sz="20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c>
                  <a:txBody>
                    <a:bodyPr/>
                    <a:lstStyle/>
                    <a:p>
                      <a:pPr indent="0" lvl="0" marL="0" rtl="0" algn="l">
                        <a:spcBef>
                          <a:spcPts val="0"/>
                        </a:spcBef>
                        <a:spcAft>
                          <a:spcPts val="0"/>
                        </a:spcAft>
                        <a:buNone/>
                      </a:pPr>
                      <a:r>
                        <a:rPr lang="en-US" sz="2000">
                          <a:latin typeface="Calibri"/>
                          <a:ea typeface="Calibri"/>
                          <a:cs typeface="Calibri"/>
                          <a:sym typeface="Calibri"/>
                        </a:rPr>
                        <a:t>#: 154,681 (14.8%)</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Min/Max</a:t>
                      </a:r>
                      <a:r>
                        <a:rPr lang="en-US" sz="2000">
                          <a:latin typeface="Calibri"/>
                          <a:ea typeface="Calibri"/>
                          <a:cs typeface="Calibri"/>
                          <a:sym typeface="Calibri"/>
                        </a:rPr>
                        <a:t>: 2.8%/19.6%</a:t>
                      </a:r>
                      <a:endParaRPr sz="20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r>
              <a:tr h="1282325">
                <a:tc>
                  <a:txBody>
                    <a:bodyPr/>
                    <a:lstStyle/>
                    <a:p>
                      <a:pPr indent="0" lvl="0" marL="0" rtl="0" algn="l">
                        <a:spcBef>
                          <a:spcPts val="0"/>
                        </a:spcBef>
                        <a:spcAft>
                          <a:spcPts val="0"/>
                        </a:spcAft>
                        <a:buNone/>
                      </a:pPr>
                      <a:r>
                        <a:rPr b="1" lang="en-US" sz="2500">
                          <a:latin typeface="Calibri"/>
                          <a:ea typeface="Calibri"/>
                          <a:cs typeface="Calibri"/>
                          <a:sym typeface="Calibri"/>
                        </a:rPr>
                        <a:t>Arrest Rate</a:t>
                      </a:r>
                      <a:endParaRPr b="1" sz="25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2000">
                          <a:latin typeface="Calibri"/>
                          <a:ea typeface="Calibri"/>
                          <a:cs typeface="Calibri"/>
                          <a:sym typeface="Calibri"/>
                        </a:rPr>
                        <a:t>Arrests = Y/N</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Arrest rate = </a:t>
                      </a:r>
                      <a:r>
                        <a:rPr lang="en-US" sz="2000">
                          <a:latin typeface="Calibri"/>
                          <a:ea typeface="Calibri"/>
                          <a:cs typeface="Calibri"/>
                          <a:sym typeface="Calibri"/>
                        </a:rPr>
                        <a:t># crimes /</a:t>
                      </a:r>
                      <a:r>
                        <a:rPr lang="en-US" sz="2000">
                          <a:latin typeface="Calibri"/>
                          <a:ea typeface="Calibri"/>
                          <a:cs typeface="Calibri"/>
                          <a:sym typeface="Calibri"/>
                        </a:rPr>
                        <a:t># of arrests</a:t>
                      </a:r>
                      <a:endParaRPr sz="20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2000">
                          <a:latin typeface="Calibri"/>
                          <a:ea typeface="Calibri"/>
                          <a:cs typeface="Calibri"/>
                          <a:sym typeface="Calibri"/>
                        </a:rPr>
                        <a:t># of arrests: 224,904</a:t>
                      </a:r>
                      <a:endParaRPr sz="2000">
                        <a:latin typeface="Calibri"/>
                        <a:ea typeface="Calibri"/>
                        <a:cs typeface="Calibri"/>
                        <a:sym typeface="Calibri"/>
                      </a:endParaRPr>
                    </a:p>
                    <a:p>
                      <a:pPr indent="0" lvl="0" marL="0" rtl="0" algn="l">
                        <a:spcBef>
                          <a:spcPts val="0"/>
                        </a:spcBef>
                        <a:spcAft>
                          <a:spcPts val="0"/>
                        </a:spcAft>
                        <a:buNone/>
                      </a:pPr>
                      <a:r>
                        <a:rPr lang="en-US" sz="2000">
                          <a:latin typeface="Calibri"/>
                          <a:ea typeface="Calibri"/>
                          <a:cs typeface="Calibri"/>
                          <a:sym typeface="Calibri"/>
                        </a:rPr>
                        <a:t>A</a:t>
                      </a:r>
                      <a:r>
                        <a:rPr lang="en-US" sz="2000">
                          <a:latin typeface="Calibri"/>
                          <a:ea typeface="Calibri"/>
                          <a:cs typeface="Calibri"/>
                          <a:sym typeface="Calibri"/>
                        </a:rPr>
                        <a:t>rrest rate: 21.4%</a:t>
                      </a:r>
                      <a:endParaRPr sz="20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r>
            </a:tbl>
          </a:graphicData>
        </a:graphic>
      </p:graphicFrame>
      <p:sp>
        <p:nvSpPr>
          <p:cNvPr id="349" name="Google Shape;349;gce541e5896_0_18"/>
          <p:cNvSpPr txBox="1"/>
          <p:nvPr>
            <p:ph type="title"/>
          </p:nvPr>
        </p:nvSpPr>
        <p:spPr>
          <a:xfrm>
            <a:off x="469563" y="761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600">
                <a:solidFill>
                  <a:srgbClr val="2C587C"/>
                </a:solidFill>
              </a:rPr>
              <a:t>Basic Counts and Means  - CPD Dataset (2015 to 2018) </a:t>
            </a:r>
            <a:endParaRPr sz="2600"/>
          </a:p>
        </p:txBody>
      </p:sp>
      <p:grpSp>
        <p:nvGrpSpPr>
          <p:cNvPr id="350" name="Google Shape;350;gce541e5896_0_18"/>
          <p:cNvGrpSpPr/>
          <p:nvPr/>
        </p:nvGrpSpPr>
        <p:grpSpPr>
          <a:xfrm>
            <a:off x="8098700" y="3546225"/>
            <a:ext cx="3673200" cy="3191350"/>
            <a:chOff x="8098700" y="3546225"/>
            <a:chExt cx="3673200" cy="3191350"/>
          </a:xfrm>
        </p:grpSpPr>
        <p:sp>
          <p:nvSpPr>
            <p:cNvPr id="351" name="Google Shape;351;gce541e5896_0_18"/>
            <p:cNvSpPr txBox="1"/>
            <p:nvPr/>
          </p:nvSpPr>
          <p:spPr>
            <a:xfrm>
              <a:off x="8509000" y="3751375"/>
              <a:ext cx="3111300" cy="2986200"/>
            </a:xfrm>
            <a:prstGeom prst="rect">
              <a:avLst/>
            </a:prstGeom>
            <a:solidFill>
              <a:srgbClr val="FFFFFF"/>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rPr b="1" lang="en-US" sz="1800">
                  <a:latin typeface="Calibri"/>
                  <a:ea typeface="Calibri"/>
                  <a:cs typeface="Calibri"/>
                  <a:sym typeface="Calibri"/>
                </a:rPr>
                <a:t>Of the 224,904 total arrests, 206,131 were for non-violent reported crimes. In other words, of the 154,681 violent crimes reported, only 18,773, or 8.3% resulted in an arrest from 2015 to 2018.</a:t>
              </a:r>
              <a:endParaRPr b="1">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352" name="Google Shape;352;gce541e5896_0_18"/>
            <p:cNvSpPr/>
            <p:nvPr/>
          </p:nvSpPr>
          <p:spPr>
            <a:xfrm>
              <a:off x="8098700" y="3546225"/>
              <a:ext cx="3673200" cy="3189300"/>
            </a:xfrm>
            <a:prstGeom prst="ellipse">
              <a:avLst/>
            </a:prstGeom>
            <a:noFill/>
            <a:ln cap="flat" cmpd="sng" w="76200">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0"/>
                                        </p:tgtEl>
                                        <p:attrNameLst>
                                          <p:attrName>style.visibility</p:attrName>
                                        </p:attrNameLst>
                                      </p:cBhvr>
                                      <p:to>
                                        <p:strVal val="visible"/>
                                      </p:to>
                                    </p:set>
                                    <p:animEffect filter="fade" transition="in">
                                      <p:cBhvr>
                                        <p:cTn dur="1000"/>
                                        <p:tgtEl>
                                          <p:spTgt spid="350"/>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gca04ee44dd_0_77"/>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graphicFrame>
        <p:nvGraphicFramePr>
          <p:cNvPr id="358" name="Google Shape;358;gca04ee44dd_0_77"/>
          <p:cNvGraphicFramePr/>
          <p:nvPr/>
        </p:nvGraphicFramePr>
        <p:xfrm>
          <a:off x="520638" y="1051113"/>
          <a:ext cx="3000000" cy="3000000"/>
        </p:xfrm>
        <a:graphic>
          <a:graphicData uri="http://schemas.openxmlformats.org/drawingml/2006/table">
            <a:tbl>
              <a:tblPr>
                <a:noFill/>
                <a:tableStyleId>{7B56C31C-E7CA-481F-AAAA-7497A2007D79}</a:tableStyleId>
              </a:tblPr>
              <a:tblGrid>
                <a:gridCol w="2138800"/>
                <a:gridCol w="5973975"/>
                <a:gridCol w="3037925"/>
              </a:tblGrid>
              <a:tr h="478325">
                <a:tc>
                  <a:txBody>
                    <a:bodyPr/>
                    <a:lstStyle/>
                    <a:p>
                      <a:pPr indent="0" lvl="0" marL="0" rtl="0" algn="ctr">
                        <a:spcBef>
                          <a:spcPts val="0"/>
                        </a:spcBef>
                        <a:spcAft>
                          <a:spcPts val="0"/>
                        </a:spcAft>
                        <a:buNone/>
                      </a:pPr>
                      <a:r>
                        <a:rPr b="1" lang="en-US" sz="2800">
                          <a:solidFill>
                            <a:srgbClr val="FFFFFF"/>
                          </a:solidFill>
                          <a:latin typeface="Calibri"/>
                          <a:ea typeface="Calibri"/>
                          <a:cs typeface="Calibri"/>
                          <a:sym typeface="Calibri"/>
                        </a:rPr>
                        <a:t>Variable</a:t>
                      </a:r>
                      <a:endParaRPr b="1" sz="2800">
                        <a:solidFill>
                          <a:srgbClr val="FFFFFF"/>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2C567A"/>
                    </a:solidFill>
                  </a:tcPr>
                </a:tc>
                <a:tc>
                  <a:txBody>
                    <a:bodyPr/>
                    <a:lstStyle/>
                    <a:p>
                      <a:pPr indent="0" lvl="0" marL="0" rtl="0" algn="ctr">
                        <a:spcBef>
                          <a:spcPts val="0"/>
                        </a:spcBef>
                        <a:spcAft>
                          <a:spcPts val="0"/>
                        </a:spcAft>
                        <a:buNone/>
                      </a:pPr>
                      <a:r>
                        <a:rPr b="1" lang="en-US" sz="2800">
                          <a:solidFill>
                            <a:srgbClr val="FFFFFF"/>
                          </a:solidFill>
                          <a:latin typeface="Calibri"/>
                          <a:ea typeface="Calibri"/>
                          <a:cs typeface="Calibri"/>
                          <a:sym typeface="Calibri"/>
                        </a:rPr>
                        <a:t>Definition</a:t>
                      </a:r>
                      <a:endParaRPr b="1" sz="2800">
                        <a:solidFill>
                          <a:srgbClr val="FFFFFF"/>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2C567A"/>
                    </a:solidFill>
                  </a:tcPr>
                </a:tc>
                <a:tc>
                  <a:txBody>
                    <a:bodyPr/>
                    <a:lstStyle/>
                    <a:p>
                      <a:pPr indent="0" lvl="0" marL="0" rtl="0" algn="ctr">
                        <a:spcBef>
                          <a:spcPts val="0"/>
                        </a:spcBef>
                        <a:spcAft>
                          <a:spcPts val="0"/>
                        </a:spcAft>
                        <a:buNone/>
                      </a:pPr>
                      <a:r>
                        <a:rPr b="1" lang="en-US" sz="2700">
                          <a:solidFill>
                            <a:srgbClr val="FFFFFF"/>
                          </a:solidFill>
                          <a:latin typeface="Calibri"/>
                          <a:ea typeface="Calibri"/>
                          <a:cs typeface="Calibri"/>
                          <a:sym typeface="Calibri"/>
                        </a:rPr>
                        <a:t>Count/Rate</a:t>
                      </a:r>
                      <a:endParaRPr b="1" sz="2700">
                        <a:solidFill>
                          <a:srgbClr val="FFFFFF"/>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2C567A"/>
                    </a:solidFill>
                  </a:tcPr>
                </a:tc>
              </a:tr>
              <a:tr h="465525">
                <a:tc>
                  <a:txBody>
                    <a:bodyPr/>
                    <a:lstStyle/>
                    <a:p>
                      <a:pPr indent="0" lvl="0" marL="0" rtl="0" algn="l">
                        <a:spcBef>
                          <a:spcPts val="0"/>
                        </a:spcBef>
                        <a:spcAft>
                          <a:spcPts val="0"/>
                        </a:spcAft>
                        <a:buNone/>
                      </a:pPr>
                      <a:r>
                        <a:rPr b="1" lang="en-US" sz="2000">
                          <a:latin typeface="Calibri"/>
                          <a:ea typeface="Calibri"/>
                          <a:cs typeface="Calibri"/>
                          <a:sym typeface="Calibri"/>
                        </a:rPr>
                        <a:t>Community Area</a:t>
                      </a:r>
                      <a:endParaRPr b="1" sz="20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Official Chicago designation for neighborhoods</a:t>
                      </a:r>
                      <a:endParaRPr sz="18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800">
                          <a:latin typeface="Calibri"/>
                          <a:ea typeface="Calibri"/>
                          <a:cs typeface="Calibri"/>
                          <a:sym typeface="Calibri"/>
                        </a:rPr>
                        <a:t>Count: 77 </a:t>
                      </a:r>
                      <a:endParaRPr sz="18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r>
              <a:tr h="783650">
                <a:tc>
                  <a:txBody>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Population</a:t>
                      </a:r>
                      <a:endParaRPr b="1" sz="20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Total # of people per Community Area</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Highly variable by Community Area</a:t>
                      </a:r>
                      <a:endParaRPr sz="18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800">
                          <a:latin typeface="Calibri"/>
                          <a:ea typeface="Calibri"/>
                          <a:cs typeface="Calibri"/>
                          <a:sym typeface="Calibri"/>
                        </a:rPr>
                        <a:t>Mean: 35,294</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Min: 2,336 / Max: 100,547</a:t>
                      </a:r>
                      <a:endParaRPr sz="18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r>
              <a:tr h="707075">
                <a:tc>
                  <a:txBody>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Median Income</a:t>
                      </a:r>
                      <a:endParaRPr b="1" sz="20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Average household income 2014-2018 by Community Area</a:t>
                      </a:r>
                      <a:endParaRPr sz="1800">
                        <a:solidFill>
                          <a:schemeClr val="dk1"/>
                        </a:solidFill>
                        <a:latin typeface="Calibri"/>
                        <a:ea typeface="Calibri"/>
                        <a:cs typeface="Calibri"/>
                        <a:sym typeface="Calibri"/>
                      </a:endParaRPr>
                    </a:p>
                    <a:p>
                      <a:pPr indent="0" lvl="0" marL="0" rtl="0" algn="l">
                        <a:spcBef>
                          <a:spcPts val="0"/>
                        </a:spcBef>
                        <a:spcAft>
                          <a:spcPts val="0"/>
                        </a:spcAft>
                        <a:buNone/>
                      </a:pPr>
                      <a:r>
                        <a:t/>
                      </a:r>
                      <a:endParaRPr sz="18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800">
                          <a:latin typeface="Calibri"/>
                          <a:ea typeface="Calibri"/>
                          <a:cs typeface="Calibri"/>
                          <a:sym typeface="Calibri"/>
                        </a:rPr>
                        <a:t>Mean: $53,313</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Min: $13,518 / Max: $115,756</a:t>
                      </a:r>
                      <a:endParaRPr sz="18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r>
              <a:tr h="630075">
                <a:tc>
                  <a:txBody>
                    <a:bodyPr/>
                    <a:lstStyle/>
                    <a:p>
                      <a:pPr indent="0" lvl="0" marL="0" rtl="0" algn="l">
                        <a:spcBef>
                          <a:spcPts val="0"/>
                        </a:spcBef>
                        <a:spcAft>
                          <a:spcPts val="0"/>
                        </a:spcAft>
                        <a:buNone/>
                      </a:pPr>
                      <a:r>
                        <a:rPr b="1" lang="en-US" sz="2000">
                          <a:latin typeface="Calibri"/>
                          <a:ea typeface="Calibri"/>
                          <a:cs typeface="Calibri"/>
                          <a:sym typeface="Calibri"/>
                        </a:rPr>
                        <a:t>Race/Ethnicity</a:t>
                      </a:r>
                      <a:r>
                        <a:rPr b="1" lang="en-US" sz="2000">
                          <a:latin typeface="Calibri"/>
                          <a:ea typeface="Calibri"/>
                          <a:cs typeface="Calibri"/>
                          <a:sym typeface="Calibri"/>
                        </a:rPr>
                        <a:t> </a:t>
                      </a:r>
                      <a:endParaRPr b="1" sz="20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800">
                          <a:latin typeface="Calibri"/>
                          <a:ea typeface="Calibri"/>
                          <a:cs typeface="Calibri"/>
                          <a:sym typeface="Calibri"/>
                        </a:rPr>
                        <a:t>%: White non Hispanic, Black non Hispanic, Hispanic/LatinX, Asian non Hispanic, Other by Community Area. Highly variable by Community Area</a:t>
                      </a:r>
                      <a:endParaRPr sz="18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Min</a:t>
                      </a:r>
                      <a:r>
                        <a:rPr lang="en-US" sz="1800">
                          <a:solidFill>
                            <a:schemeClr val="dk1"/>
                          </a:solidFill>
                          <a:latin typeface="Calibri"/>
                          <a:ea typeface="Calibri"/>
                          <a:cs typeface="Calibri"/>
                          <a:sym typeface="Calibri"/>
                        </a:rPr>
                        <a:t>% white: &lt;1%</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Max</a:t>
                      </a:r>
                      <a:r>
                        <a:rPr lang="en-US" sz="1800">
                          <a:latin typeface="Calibri"/>
                          <a:ea typeface="Calibri"/>
                          <a:cs typeface="Calibri"/>
                          <a:sym typeface="Calibri"/>
                        </a:rPr>
                        <a:t>% white: 84%</a:t>
                      </a:r>
                      <a:endParaRPr sz="18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EFEFEF"/>
                    </a:solidFill>
                  </a:tcPr>
                </a:tc>
              </a:tr>
              <a:tr h="703975">
                <a:tc>
                  <a:txBody>
                    <a:bodyPr/>
                    <a:lstStyle/>
                    <a:p>
                      <a:pPr indent="0" lvl="0" marL="0" rtl="0" algn="l">
                        <a:spcBef>
                          <a:spcPts val="0"/>
                        </a:spcBef>
                        <a:spcAft>
                          <a:spcPts val="0"/>
                        </a:spcAft>
                        <a:buNone/>
                      </a:pPr>
                      <a:r>
                        <a:rPr b="1" lang="en-US" sz="2000">
                          <a:latin typeface="Calibri"/>
                          <a:ea typeface="Calibri"/>
                          <a:cs typeface="Calibri"/>
                          <a:sym typeface="Calibri"/>
                        </a:rPr>
                        <a:t>Educational Attainment</a:t>
                      </a:r>
                      <a:endParaRPr b="1" sz="20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800">
                          <a:latin typeface="Calibri"/>
                          <a:ea typeface="Calibri"/>
                          <a:cs typeface="Calibri"/>
                          <a:sym typeface="Calibri"/>
                        </a:rPr>
                        <a:t>% population that completed bachelor’s or higher by Community Area. Highly </a:t>
                      </a:r>
                      <a:r>
                        <a:rPr lang="en-US" sz="1800">
                          <a:latin typeface="Calibri"/>
                          <a:ea typeface="Calibri"/>
                          <a:cs typeface="Calibri"/>
                          <a:sym typeface="Calibri"/>
                        </a:rPr>
                        <a:t>variable</a:t>
                      </a:r>
                      <a:r>
                        <a:rPr lang="en-US" sz="1800">
                          <a:latin typeface="Calibri"/>
                          <a:ea typeface="Calibri"/>
                          <a:cs typeface="Calibri"/>
                          <a:sym typeface="Calibri"/>
                        </a:rPr>
                        <a:t> by Community Area.</a:t>
                      </a:r>
                      <a:endParaRPr sz="18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c>
                  <a:txBody>
                    <a:bodyPr/>
                    <a:lstStyle/>
                    <a:p>
                      <a:pPr indent="0" lvl="0" marL="0" rtl="0" algn="l">
                        <a:spcBef>
                          <a:spcPts val="0"/>
                        </a:spcBef>
                        <a:spcAft>
                          <a:spcPts val="0"/>
                        </a:spcAft>
                        <a:buNone/>
                      </a:pPr>
                      <a:r>
                        <a:rPr lang="en-US" sz="1800">
                          <a:latin typeface="Calibri"/>
                          <a:ea typeface="Calibri"/>
                          <a:cs typeface="Calibri"/>
                          <a:sym typeface="Calibri"/>
                        </a:rPr>
                        <a:t>Mean: 31%</a:t>
                      </a:r>
                      <a:endParaRPr sz="1800">
                        <a:latin typeface="Calibri"/>
                        <a:ea typeface="Calibri"/>
                        <a:cs typeface="Calibri"/>
                        <a:sym typeface="Calibri"/>
                      </a:endParaRPr>
                    </a:p>
                    <a:p>
                      <a:pPr indent="0" lvl="0" marL="0" rtl="0" algn="l">
                        <a:spcBef>
                          <a:spcPts val="0"/>
                        </a:spcBef>
                        <a:spcAft>
                          <a:spcPts val="0"/>
                        </a:spcAft>
                        <a:buNone/>
                      </a:pPr>
                      <a:r>
                        <a:rPr lang="en-US" sz="1800">
                          <a:latin typeface="Calibri"/>
                          <a:ea typeface="Calibri"/>
                          <a:cs typeface="Calibri"/>
                          <a:sym typeface="Calibri"/>
                        </a:rPr>
                        <a:t>Min: 4% / Max: 86%</a:t>
                      </a:r>
                      <a:endParaRPr sz="1800">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solidFill>
                      <a:srgbClr val="FFFFFF"/>
                    </a:solidFill>
                  </a:tcPr>
                </a:tc>
              </a:tr>
              <a:tr h="694275">
                <a:tc>
                  <a:txBody>
                    <a:bodyPr/>
                    <a:lstStyle/>
                    <a:p>
                      <a:pPr indent="0" lvl="0" marL="0" rtl="0" algn="l">
                        <a:spcBef>
                          <a:spcPts val="0"/>
                        </a:spcBef>
                        <a:spcAft>
                          <a:spcPts val="0"/>
                        </a:spcAft>
                        <a:buNone/>
                      </a:pPr>
                      <a:r>
                        <a:rPr b="1" lang="en-US" sz="2000">
                          <a:solidFill>
                            <a:schemeClr val="dk1"/>
                          </a:solidFill>
                          <a:latin typeface="Calibri"/>
                          <a:ea typeface="Calibri"/>
                          <a:cs typeface="Calibri"/>
                          <a:sym typeface="Calibri"/>
                        </a:rPr>
                        <a:t>Percent Employed</a:t>
                      </a:r>
                      <a:endParaRPr b="1" sz="20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Of those in the workforce,% employed by Community Area. Somewhat variable by Community Area</a:t>
                      </a:r>
                      <a:endParaRPr sz="18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c>
                  <a:txBody>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Mean: 84%</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Min: 67% / Max: 98%</a:t>
                      </a:r>
                      <a:endParaRPr sz="1800">
                        <a:solidFill>
                          <a:schemeClr val="dk1"/>
                        </a:solidFill>
                        <a:latin typeface="Calibri"/>
                        <a:ea typeface="Calibri"/>
                        <a:cs typeface="Calibri"/>
                        <a:sym typeface="Calibri"/>
                      </a:endParaRPr>
                    </a:p>
                  </a:txBody>
                  <a:tcPr marT="91425" marB="91425" marR="91425" marL="91425">
                    <a:lnL cap="flat" cmpd="sng" w="38100">
                      <a:solidFill>
                        <a:srgbClr val="0B5394"/>
                      </a:solidFill>
                      <a:prstDash val="solid"/>
                      <a:round/>
                      <a:headEnd len="sm" w="sm" type="none"/>
                      <a:tailEnd len="sm" w="sm" type="none"/>
                    </a:lnL>
                    <a:lnR cap="flat" cmpd="sng" w="38100">
                      <a:solidFill>
                        <a:srgbClr val="0B5394"/>
                      </a:solidFill>
                      <a:prstDash val="solid"/>
                      <a:round/>
                      <a:headEnd len="sm" w="sm" type="none"/>
                      <a:tailEnd len="sm" w="sm" type="none"/>
                    </a:lnR>
                    <a:lnT cap="flat" cmpd="sng" w="38100">
                      <a:solidFill>
                        <a:srgbClr val="0B5394"/>
                      </a:solidFill>
                      <a:prstDash val="solid"/>
                      <a:round/>
                      <a:headEnd len="sm" w="sm" type="none"/>
                      <a:tailEnd len="sm" w="sm" type="none"/>
                    </a:lnT>
                    <a:lnB cap="flat" cmpd="sng" w="38100">
                      <a:solidFill>
                        <a:srgbClr val="0B5394"/>
                      </a:solidFill>
                      <a:prstDash val="solid"/>
                      <a:round/>
                      <a:headEnd len="sm" w="sm" type="none"/>
                      <a:tailEnd len="sm" w="sm" type="none"/>
                    </a:lnB>
                  </a:tcPr>
                </a:tc>
              </a:tr>
            </a:tbl>
          </a:graphicData>
        </a:graphic>
      </p:graphicFrame>
      <p:sp>
        <p:nvSpPr>
          <p:cNvPr id="359" name="Google Shape;359;gca04ee44dd_0_77"/>
          <p:cNvSpPr txBox="1"/>
          <p:nvPr>
            <p:ph type="title"/>
          </p:nvPr>
        </p:nvSpPr>
        <p:spPr>
          <a:xfrm>
            <a:off x="469563" y="761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600">
                <a:solidFill>
                  <a:srgbClr val="2C587C"/>
                </a:solidFill>
              </a:rPr>
              <a:t>Basic Counts and Means  - Community Survey Dataset (2014-2018)</a:t>
            </a:r>
            <a:endParaRPr sz="26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pic>
        <p:nvPicPr>
          <p:cNvPr id="365" name="Google Shape;365;gce760266c8_0_118"/>
          <p:cNvPicPr preferRelativeResize="0"/>
          <p:nvPr/>
        </p:nvPicPr>
        <p:blipFill>
          <a:blip r:embed="rId3">
            <a:alphaModFix/>
          </a:blip>
          <a:stretch>
            <a:fillRect/>
          </a:stretch>
        </p:blipFill>
        <p:spPr>
          <a:xfrm>
            <a:off x="365400" y="1152775"/>
            <a:ext cx="9872751" cy="4168650"/>
          </a:xfrm>
          <a:prstGeom prst="rect">
            <a:avLst/>
          </a:prstGeom>
          <a:noFill/>
          <a:ln>
            <a:noFill/>
          </a:ln>
        </p:spPr>
      </p:pic>
      <p:sp>
        <p:nvSpPr>
          <p:cNvPr id="366" name="Google Shape;366;gce760266c8_0_118"/>
          <p:cNvSpPr txBox="1"/>
          <p:nvPr>
            <p:ph type="title"/>
          </p:nvPr>
        </p:nvSpPr>
        <p:spPr>
          <a:xfrm>
            <a:off x="520638" y="1523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800">
                <a:solidFill>
                  <a:srgbClr val="2C587C"/>
                </a:solidFill>
              </a:rPr>
              <a:t>Total </a:t>
            </a:r>
            <a:r>
              <a:rPr lang="en-US" sz="2800">
                <a:solidFill>
                  <a:srgbClr val="2C587C"/>
                </a:solidFill>
              </a:rPr>
              <a:t>Crime Count by Community Area: 2015 - 2018</a:t>
            </a:r>
            <a:endParaRPr sz="2800">
              <a:solidFill>
                <a:srgbClr val="2C587C"/>
              </a:solidFill>
            </a:endParaRPr>
          </a:p>
        </p:txBody>
      </p:sp>
      <p:sp>
        <p:nvSpPr>
          <p:cNvPr id="367" name="Google Shape;367;gce760266c8_0_118"/>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368" name="Google Shape;368;gce760266c8_0_118"/>
          <p:cNvCxnSpPr/>
          <p:nvPr/>
        </p:nvCxnSpPr>
        <p:spPr>
          <a:xfrm>
            <a:off x="546650" y="5777575"/>
            <a:ext cx="10717800" cy="49800"/>
          </a:xfrm>
          <a:prstGeom prst="straightConnector1">
            <a:avLst/>
          </a:prstGeom>
          <a:noFill/>
          <a:ln cap="flat" cmpd="sng" w="19050">
            <a:solidFill>
              <a:srgbClr val="33CCCC"/>
            </a:solidFill>
            <a:prstDash val="solid"/>
            <a:round/>
            <a:headEnd len="med" w="med" type="none"/>
            <a:tailEnd len="med" w="med" type="none"/>
          </a:ln>
        </p:spPr>
      </p:cxnSp>
      <p:sp>
        <p:nvSpPr>
          <p:cNvPr id="369" name="Google Shape;369;gce760266c8_0_118"/>
          <p:cNvSpPr txBox="1"/>
          <p:nvPr/>
        </p:nvSpPr>
        <p:spPr>
          <a:xfrm>
            <a:off x="365400" y="5836250"/>
            <a:ext cx="99900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Reported crime counts from 2015-2018 varied significantly across Community Areas, including areas with similar sized populations.</a:t>
            </a:r>
            <a:endParaRPr b="1" sz="2300">
              <a:latin typeface="Calibri"/>
              <a:ea typeface="Calibri"/>
              <a:cs typeface="Calibri"/>
              <a:sym typeface="Calibri"/>
            </a:endParaRPr>
          </a:p>
          <a:p>
            <a:pPr indent="0" lvl="0" marL="0" rtl="0" algn="ctr">
              <a:spcBef>
                <a:spcPts val="0"/>
              </a:spcBef>
              <a:spcAft>
                <a:spcPts val="0"/>
              </a:spcAft>
              <a:buNone/>
            </a:pPr>
            <a:r>
              <a:t/>
            </a:r>
            <a:endParaRPr sz="2300">
              <a:latin typeface="Calibri"/>
              <a:ea typeface="Calibri"/>
              <a:cs typeface="Calibri"/>
              <a:sym typeface="Calibri"/>
            </a:endParaRPr>
          </a:p>
        </p:txBody>
      </p:sp>
      <p:sp>
        <p:nvSpPr>
          <p:cNvPr id="370" name="Google Shape;370;gce760266c8_0_118"/>
          <p:cNvSpPr txBox="1"/>
          <p:nvPr/>
        </p:nvSpPr>
        <p:spPr>
          <a:xfrm>
            <a:off x="10238150" y="2862375"/>
            <a:ext cx="18669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Mean: 13,618</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Min: 1,068 </a:t>
            </a:r>
            <a:br>
              <a:rPr lang="en-US" sz="2300">
                <a:solidFill>
                  <a:schemeClr val="dk1"/>
                </a:solidFill>
                <a:latin typeface="Calibri"/>
                <a:ea typeface="Calibri"/>
                <a:cs typeface="Calibri"/>
                <a:sym typeface="Calibri"/>
              </a:rPr>
            </a:br>
            <a:r>
              <a:rPr lang="en-US" sz="2300">
                <a:solidFill>
                  <a:schemeClr val="dk1"/>
                </a:solidFill>
                <a:latin typeface="Calibri"/>
                <a:ea typeface="Calibri"/>
                <a:cs typeface="Calibri"/>
                <a:sym typeface="Calibri"/>
              </a:rPr>
              <a:t>Max: 63,602</a:t>
            </a:r>
            <a:endParaRPr/>
          </a:p>
        </p:txBody>
      </p:sp>
      <p:sp>
        <p:nvSpPr>
          <p:cNvPr id="371" name="Google Shape;371;gce760266c8_0_118"/>
          <p:cNvSpPr/>
          <p:nvPr/>
        </p:nvSpPr>
        <p:spPr>
          <a:xfrm>
            <a:off x="1249600" y="3864875"/>
            <a:ext cx="294600" cy="2667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2" name="Google Shape;372;gce760266c8_0_118"/>
          <p:cNvCxnSpPr>
            <a:stCxn id="371" idx="7"/>
            <a:endCxn id="373" idx="2"/>
          </p:cNvCxnSpPr>
          <p:nvPr/>
        </p:nvCxnSpPr>
        <p:spPr>
          <a:xfrm flipH="1" rot="10800000">
            <a:off x="1501057" y="2218832"/>
            <a:ext cx="1206900" cy="1685100"/>
          </a:xfrm>
          <a:prstGeom prst="straightConnector1">
            <a:avLst/>
          </a:prstGeom>
          <a:noFill/>
          <a:ln cap="flat" cmpd="sng" w="28575">
            <a:solidFill>
              <a:srgbClr val="6AA84F"/>
            </a:solidFill>
            <a:prstDash val="solid"/>
            <a:round/>
            <a:headEnd len="med" w="med" type="none"/>
            <a:tailEnd len="med" w="med" type="stealth"/>
          </a:ln>
        </p:spPr>
      </p:cxnSp>
      <p:sp>
        <p:nvSpPr>
          <p:cNvPr id="373" name="Google Shape;373;gce760266c8_0_118"/>
          <p:cNvSpPr txBox="1"/>
          <p:nvPr/>
        </p:nvSpPr>
        <p:spPr>
          <a:xfrm>
            <a:off x="1203600" y="1172175"/>
            <a:ext cx="3009000" cy="1046700"/>
          </a:xfrm>
          <a:prstGeom prst="rect">
            <a:avLst/>
          </a:prstGeom>
          <a:solidFill>
            <a:srgbClr val="FFFFFF"/>
          </a:solid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Rogers Park</a:t>
            </a:r>
            <a:r>
              <a:rPr b="1" lang="en-US">
                <a:latin typeface="Calibri"/>
                <a:ea typeface="Calibri"/>
                <a:cs typeface="Calibri"/>
                <a:sym typeface="Calibri"/>
              </a:rPr>
              <a:t> (Community Area #1), with a population of 54,872 had 14,968 crimes reported from 2015 to 2018.</a:t>
            </a:r>
            <a:endParaRPr b="1">
              <a:latin typeface="Calibri"/>
              <a:ea typeface="Calibri"/>
              <a:cs typeface="Calibri"/>
              <a:sym typeface="Calibri"/>
            </a:endParaRPr>
          </a:p>
        </p:txBody>
      </p:sp>
      <p:sp>
        <p:nvSpPr>
          <p:cNvPr id="374" name="Google Shape;374;gce760266c8_0_118"/>
          <p:cNvSpPr/>
          <p:nvPr/>
        </p:nvSpPr>
        <p:spPr>
          <a:xfrm>
            <a:off x="5765148" y="3882975"/>
            <a:ext cx="294600" cy="2667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75" name="Google Shape;375;gce760266c8_0_118"/>
          <p:cNvCxnSpPr>
            <a:stCxn id="374" idx="7"/>
          </p:cNvCxnSpPr>
          <p:nvPr/>
        </p:nvCxnSpPr>
        <p:spPr>
          <a:xfrm flipH="1" rot="10800000">
            <a:off x="6016605" y="2986932"/>
            <a:ext cx="2254500" cy="935100"/>
          </a:xfrm>
          <a:prstGeom prst="straightConnector1">
            <a:avLst/>
          </a:prstGeom>
          <a:noFill/>
          <a:ln cap="flat" cmpd="sng" w="28575">
            <a:solidFill>
              <a:srgbClr val="FF0000"/>
            </a:solidFill>
            <a:prstDash val="solid"/>
            <a:round/>
            <a:headEnd len="med" w="med" type="none"/>
            <a:tailEnd len="med" w="med" type="stealth"/>
          </a:ln>
        </p:spPr>
      </p:cxnSp>
      <p:sp>
        <p:nvSpPr>
          <p:cNvPr id="376" name="Google Shape;376;gce760266c8_0_118"/>
          <p:cNvSpPr txBox="1"/>
          <p:nvPr/>
        </p:nvSpPr>
        <p:spPr>
          <a:xfrm>
            <a:off x="7082600" y="1842325"/>
            <a:ext cx="3009000" cy="1046700"/>
          </a:xfrm>
          <a:prstGeom prst="rect">
            <a:avLst/>
          </a:prstGeom>
          <a:solidFill>
            <a:srgbClr val="FFFFFF"/>
          </a:solid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Clr>
                <a:schemeClr val="dk1"/>
              </a:buClr>
              <a:buSzPts val="1100"/>
              <a:buFont typeface="Arial"/>
              <a:buNone/>
            </a:pPr>
            <a:r>
              <a:rPr b="1" lang="en-US">
                <a:solidFill>
                  <a:schemeClr val="dk1"/>
                </a:solidFill>
                <a:latin typeface="Calibri"/>
                <a:ea typeface="Calibri"/>
                <a:cs typeface="Calibri"/>
                <a:sym typeface="Calibri"/>
              </a:rPr>
              <a:t>Woodlawn </a:t>
            </a:r>
            <a:r>
              <a:rPr b="1" lang="en-US">
                <a:solidFill>
                  <a:schemeClr val="dk1"/>
                </a:solidFill>
                <a:latin typeface="Calibri"/>
                <a:ea typeface="Calibri"/>
                <a:cs typeface="Calibri"/>
                <a:sym typeface="Calibri"/>
              </a:rPr>
              <a:t>(Community Area #42), with a population of 22,925 had 14,477 crimes reported from 2015 to 2018.</a:t>
            </a:r>
            <a:endParaRPr b="1">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1000"/>
                                        <p:tgtEl>
                                          <p:spTgt spid="371"/>
                                        </p:tgtEl>
                                      </p:cBhvr>
                                    </p:animEffect>
                                  </p:childTnLst>
                                </p:cTn>
                              </p:par>
                              <p:par>
                                <p:cTn fill="hold" nodeType="withEffect" presetClass="entr" presetID="10" presetSubtype="0">
                                  <p:stCondLst>
                                    <p:cond delay="0"/>
                                  </p:stCondLst>
                                  <p:childTnLst>
                                    <p:set>
                                      <p:cBhvr>
                                        <p:cTn dur="1" fill="hold">
                                          <p:stCondLst>
                                            <p:cond delay="0"/>
                                          </p:stCondLst>
                                        </p:cTn>
                                        <p:tgtEl>
                                          <p:spTgt spid="372"/>
                                        </p:tgtEl>
                                        <p:attrNameLst>
                                          <p:attrName>style.visibility</p:attrName>
                                        </p:attrNameLst>
                                      </p:cBhvr>
                                      <p:to>
                                        <p:strVal val="visible"/>
                                      </p:to>
                                    </p:set>
                                    <p:animEffect filter="fade" transition="in">
                                      <p:cBhvr>
                                        <p:cTn dur="1000"/>
                                        <p:tgtEl>
                                          <p:spTgt spid="372"/>
                                        </p:tgtEl>
                                      </p:cBhvr>
                                    </p:animEffect>
                                  </p:childTnLst>
                                </p:cTn>
                              </p:par>
                              <p:par>
                                <p:cTn fill="hold" nodeType="withEffect" presetClass="entr" presetID="10" presetSubtype="0">
                                  <p:stCondLst>
                                    <p:cond delay="0"/>
                                  </p:stCondLst>
                                  <p:childTnLst>
                                    <p:set>
                                      <p:cBhvr>
                                        <p:cTn dur="1" fill="hold">
                                          <p:stCondLst>
                                            <p:cond delay="0"/>
                                          </p:stCondLst>
                                        </p:cTn>
                                        <p:tgtEl>
                                          <p:spTgt spid="373"/>
                                        </p:tgtEl>
                                        <p:attrNameLst>
                                          <p:attrName>style.visibility</p:attrName>
                                        </p:attrNameLst>
                                      </p:cBhvr>
                                      <p:to>
                                        <p:strVal val="visible"/>
                                      </p:to>
                                    </p:set>
                                    <p:animEffect filter="fade" transition="in">
                                      <p:cBhvr>
                                        <p:cTn dur="1000"/>
                                        <p:tgtEl>
                                          <p:spTgt spid="373"/>
                                        </p:tgtEl>
                                      </p:cBhvr>
                                    </p:animEffect>
                                  </p:childTnLst>
                                </p:cTn>
                              </p:par>
                              <p:par>
                                <p:cTn fill="hold" nodeType="withEffect" presetClass="entr" presetID="10" presetSubtype="0">
                                  <p:stCondLst>
                                    <p:cond delay="0"/>
                                  </p:stCondLst>
                                  <p:childTnLst>
                                    <p:set>
                                      <p:cBhvr>
                                        <p:cTn dur="1" fill="hold">
                                          <p:stCondLst>
                                            <p:cond delay="0"/>
                                          </p:stCondLst>
                                        </p:cTn>
                                        <p:tgtEl>
                                          <p:spTgt spid="374"/>
                                        </p:tgtEl>
                                        <p:attrNameLst>
                                          <p:attrName>style.visibility</p:attrName>
                                        </p:attrNameLst>
                                      </p:cBhvr>
                                      <p:to>
                                        <p:strVal val="visible"/>
                                      </p:to>
                                    </p:set>
                                    <p:animEffect filter="fade" transition="in">
                                      <p:cBhvr>
                                        <p:cTn dur="1000"/>
                                        <p:tgtEl>
                                          <p:spTgt spid="374"/>
                                        </p:tgtEl>
                                      </p:cBhvr>
                                    </p:animEffect>
                                  </p:childTnLst>
                                </p:cTn>
                              </p:par>
                              <p:par>
                                <p:cTn fill="hold" nodeType="withEffect" presetClass="entr" presetID="10" presetSubtype="0">
                                  <p:stCondLst>
                                    <p:cond delay="0"/>
                                  </p:stCondLst>
                                  <p:childTnLst>
                                    <p:set>
                                      <p:cBhvr>
                                        <p:cTn dur="1" fill="hold">
                                          <p:stCondLst>
                                            <p:cond delay="0"/>
                                          </p:stCondLst>
                                        </p:cTn>
                                        <p:tgtEl>
                                          <p:spTgt spid="375"/>
                                        </p:tgtEl>
                                        <p:attrNameLst>
                                          <p:attrName>style.visibility</p:attrName>
                                        </p:attrNameLst>
                                      </p:cBhvr>
                                      <p:to>
                                        <p:strVal val="visible"/>
                                      </p:to>
                                    </p:set>
                                    <p:animEffect filter="fade" transition="in">
                                      <p:cBhvr>
                                        <p:cTn dur="1000"/>
                                        <p:tgtEl>
                                          <p:spTgt spid="375"/>
                                        </p:tgtEl>
                                      </p:cBhvr>
                                    </p:animEffect>
                                  </p:childTnLst>
                                </p:cTn>
                              </p:par>
                              <p:par>
                                <p:cTn fill="hold" nodeType="withEffect" presetClass="entr" presetID="10" presetSubtype="0">
                                  <p:stCondLst>
                                    <p:cond delay="0"/>
                                  </p:stCondLst>
                                  <p:childTnLst>
                                    <p:set>
                                      <p:cBhvr>
                                        <p:cTn dur="1" fill="hold">
                                          <p:stCondLst>
                                            <p:cond delay="0"/>
                                          </p:stCondLst>
                                        </p:cTn>
                                        <p:tgtEl>
                                          <p:spTgt spid="376"/>
                                        </p:tgtEl>
                                        <p:attrNameLst>
                                          <p:attrName>style.visibility</p:attrName>
                                        </p:attrNameLst>
                                      </p:cBhvr>
                                      <p:to>
                                        <p:strVal val="visible"/>
                                      </p:to>
                                    </p:set>
                                    <p:animEffect filter="fade" transition="in">
                                      <p:cBhvr>
                                        <p:cTn dur="1000"/>
                                        <p:tgtEl>
                                          <p:spTgt spid="3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pic>
        <p:nvPicPr>
          <p:cNvPr id="382" name="Google Shape;382;gce760266c8_0_48"/>
          <p:cNvPicPr preferRelativeResize="0"/>
          <p:nvPr/>
        </p:nvPicPr>
        <p:blipFill>
          <a:blip r:embed="rId3">
            <a:alphaModFix/>
          </a:blip>
          <a:stretch>
            <a:fillRect/>
          </a:stretch>
        </p:blipFill>
        <p:spPr>
          <a:xfrm>
            <a:off x="365400" y="1013950"/>
            <a:ext cx="9901326" cy="4564274"/>
          </a:xfrm>
          <a:prstGeom prst="rect">
            <a:avLst/>
          </a:prstGeom>
          <a:noFill/>
          <a:ln>
            <a:noFill/>
          </a:ln>
        </p:spPr>
      </p:pic>
      <p:sp>
        <p:nvSpPr>
          <p:cNvPr id="383" name="Google Shape;383;gce760266c8_0_48"/>
          <p:cNvSpPr txBox="1"/>
          <p:nvPr>
            <p:ph type="title"/>
          </p:nvPr>
        </p:nvSpPr>
        <p:spPr>
          <a:xfrm>
            <a:off x="520638" y="1523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800">
                <a:solidFill>
                  <a:srgbClr val="2C587C"/>
                </a:solidFill>
              </a:rPr>
              <a:t>Crime Per Population</a:t>
            </a:r>
            <a:r>
              <a:rPr lang="en-US" sz="2800">
                <a:solidFill>
                  <a:srgbClr val="2C587C"/>
                </a:solidFill>
              </a:rPr>
              <a:t> by Community Area: 2015 - 2018</a:t>
            </a:r>
            <a:endParaRPr sz="2800">
              <a:solidFill>
                <a:srgbClr val="2C587C"/>
              </a:solidFill>
            </a:endParaRPr>
          </a:p>
        </p:txBody>
      </p:sp>
      <p:sp>
        <p:nvSpPr>
          <p:cNvPr id="384" name="Google Shape;384;gce760266c8_0_48"/>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385" name="Google Shape;385;gce760266c8_0_48"/>
          <p:cNvCxnSpPr/>
          <p:nvPr/>
        </p:nvCxnSpPr>
        <p:spPr>
          <a:xfrm>
            <a:off x="546650" y="5777575"/>
            <a:ext cx="10717800" cy="49800"/>
          </a:xfrm>
          <a:prstGeom prst="straightConnector1">
            <a:avLst/>
          </a:prstGeom>
          <a:noFill/>
          <a:ln cap="flat" cmpd="sng" w="19050">
            <a:solidFill>
              <a:srgbClr val="33CCCC"/>
            </a:solidFill>
            <a:prstDash val="solid"/>
            <a:round/>
            <a:headEnd len="med" w="med" type="none"/>
            <a:tailEnd len="med" w="med" type="none"/>
          </a:ln>
        </p:spPr>
      </p:cxnSp>
      <p:sp>
        <p:nvSpPr>
          <p:cNvPr id="386" name="Google Shape;386;gce760266c8_0_48"/>
          <p:cNvSpPr txBox="1"/>
          <p:nvPr/>
        </p:nvSpPr>
        <p:spPr>
          <a:xfrm>
            <a:off x="365400" y="5836250"/>
            <a:ext cx="9990000" cy="1215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200">
                <a:latin typeface="Calibri"/>
                <a:ea typeface="Calibri"/>
                <a:cs typeface="Calibri"/>
                <a:sym typeface="Calibri"/>
              </a:rPr>
              <a:t>Crime Per Population rates varied greatly by Community Area, including considerable variation between similarly populated areas and # of crimes reported. </a:t>
            </a:r>
            <a:endParaRPr b="1" sz="2200">
              <a:latin typeface="Calibri"/>
              <a:ea typeface="Calibri"/>
              <a:cs typeface="Calibri"/>
              <a:sym typeface="Calibri"/>
            </a:endParaRPr>
          </a:p>
          <a:p>
            <a:pPr indent="0" lvl="0" marL="0" rtl="0" algn="ctr">
              <a:spcBef>
                <a:spcPts val="0"/>
              </a:spcBef>
              <a:spcAft>
                <a:spcPts val="0"/>
              </a:spcAft>
              <a:buNone/>
            </a:pPr>
            <a:r>
              <a:t/>
            </a:r>
            <a:endParaRPr sz="2300">
              <a:latin typeface="Calibri"/>
              <a:ea typeface="Calibri"/>
              <a:cs typeface="Calibri"/>
              <a:sym typeface="Calibri"/>
            </a:endParaRPr>
          </a:p>
        </p:txBody>
      </p:sp>
      <p:sp>
        <p:nvSpPr>
          <p:cNvPr id="387" name="Google Shape;387;gce760266c8_0_48"/>
          <p:cNvSpPr txBox="1"/>
          <p:nvPr/>
        </p:nvSpPr>
        <p:spPr>
          <a:xfrm>
            <a:off x="10306550" y="2862375"/>
            <a:ext cx="17985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2300">
                <a:solidFill>
                  <a:schemeClr val="dk1"/>
                </a:solidFill>
                <a:latin typeface="Calibri"/>
                <a:ea typeface="Calibri"/>
                <a:cs typeface="Calibri"/>
                <a:sym typeface="Calibri"/>
              </a:rPr>
              <a:t>Mean: .54</a:t>
            </a:r>
            <a:endParaRPr sz="2300">
              <a:solidFill>
                <a:schemeClr val="dk1"/>
              </a:solidFill>
              <a:latin typeface="Calibri"/>
              <a:ea typeface="Calibri"/>
              <a:cs typeface="Calibri"/>
              <a:sym typeface="Calibri"/>
            </a:endParaRPr>
          </a:p>
          <a:p>
            <a:pPr indent="0" lvl="0" marL="0" rtl="0" algn="l">
              <a:spcBef>
                <a:spcPts val="0"/>
              </a:spcBef>
              <a:spcAft>
                <a:spcPts val="0"/>
              </a:spcAft>
              <a:buNone/>
            </a:pPr>
            <a:r>
              <a:rPr lang="en-US" sz="2300">
                <a:solidFill>
                  <a:schemeClr val="dk1"/>
                </a:solidFill>
                <a:latin typeface="Calibri"/>
                <a:ea typeface="Calibri"/>
                <a:cs typeface="Calibri"/>
                <a:sym typeface="Calibri"/>
              </a:rPr>
              <a:t>Min:</a:t>
            </a:r>
            <a:r>
              <a:rPr lang="en-US" sz="2300">
                <a:solidFill>
                  <a:schemeClr val="dk1"/>
                </a:solidFill>
                <a:latin typeface="Calibri"/>
                <a:ea typeface="Calibri"/>
                <a:cs typeface="Calibri"/>
                <a:sym typeface="Calibri"/>
              </a:rPr>
              <a:t> .09 </a:t>
            </a:r>
            <a:br>
              <a:rPr lang="en-US" sz="2300">
                <a:solidFill>
                  <a:schemeClr val="dk1"/>
                </a:solidFill>
                <a:latin typeface="Calibri"/>
                <a:ea typeface="Calibri"/>
                <a:cs typeface="Calibri"/>
                <a:sym typeface="Calibri"/>
              </a:rPr>
            </a:br>
            <a:r>
              <a:rPr lang="en-US" sz="2300">
                <a:solidFill>
                  <a:schemeClr val="dk1"/>
                </a:solidFill>
                <a:latin typeface="Calibri"/>
                <a:ea typeface="Calibri"/>
                <a:cs typeface="Calibri"/>
                <a:sym typeface="Calibri"/>
              </a:rPr>
              <a:t>Max: 1.43</a:t>
            </a:r>
            <a:endParaRPr/>
          </a:p>
        </p:txBody>
      </p:sp>
      <p:sp>
        <p:nvSpPr>
          <p:cNvPr id="388" name="Google Shape;388;gce760266c8_0_48"/>
          <p:cNvSpPr/>
          <p:nvPr/>
        </p:nvSpPr>
        <p:spPr>
          <a:xfrm>
            <a:off x="5180050" y="1172300"/>
            <a:ext cx="224700" cy="2442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89" name="Google Shape;389;gce760266c8_0_48"/>
          <p:cNvCxnSpPr>
            <a:stCxn id="388" idx="5"/>
          </p:cNvCxnSpPr>
          <p:nvPr/>
        </p:nvCxnSpPr>
        <p:spPr>
          <a:xfrm>
            <a:off x="5371843" y="1380738"/>
            <a:ext cx="1320000" cy="837000"/>
          </a:xfrm>
          <a:prstGeom prst="straightConnector1">
            <a:avLst/>
          </a:prstGeom>
          <a:noFill/>
          <a:ln cap="flat" cmpd="sng" w="28575">
            <a:solidFill>
              <a:srgbClr val="FF0000"/>
            </a:solidFill>
            <a:prstDash val="solid"/>
            <a:round/>
            <a:headEnd len="med" w="med" type="none"/>
            <a:tailEnd len="med" w="med" type="stealth"/>
          </a:ln>
        </p:spPr>
      </p:cxnSp>
      <p:sp>
        <p:nvSpPr>
          <p:cNvPr id="390" name="Google Shape;390;gce760266c8_0_48"/>
          <p:cNvSpPr txBox="1"/>
          <p:nvPr/>
        </p:nvSpPr>
        <p:spPr>
          <a:xfrm>
            <a:off x="6721250" y="2246925"/>
            <a:ext cx="3009000" cy="1262100"/>
          </a:xfrm>
          <a:prstGeom prst="rect">
            <a:avLst/>
          </a:prstGeom>
          <a:solidFill>
            <a:srgbClr val="FFFFFF"/>
          </a:solid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Fuller Park (Community Area #37), with a population of 2,399 had 3,440 crimes reported from 2015 to 2018, or 1.43 reported crimes per person during that time period.</a:t>
            </a:r>
            <a:endParaRPr b="1">
              <a:latin typeface="Calibri"/>
              <a:ea typeface="Calibri"/>
              <a:cs typeface="Calibri"/>
              <a:sym typeface="Calibri"/>
            </a:endParaRPr>
          </a:p>
        </p:txBody>
      </p:sp>
      <p:sp>
        <p:nvSpPr>
          <p:cNvPr id="391" name="Google Shape;391;gce760266c8_0_48"/>
          <p:cNvSpPr/>
          <p:nvPr/>
        </p:nvSpPr>
        <p:spPr>
          <a:xfrm>
            <a:off x="2083450" y="4825850"/>
            <a:ext cx="224700" cy="187500"/>
          </a:xfrm>
          <a:prstGeom prst="ellipse">
            <a:avLst/>
          </a:prstGeom>
          <a:noFill/>
          <a:ln cap="flat" cmpd="sng" w="28575">
            <a:solidFill>
              <a:srgbClr val="6AA84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392" name="Google Shape;392;gce760266c8_0_48"/>
          <p:cNvCxnSpPr>
            <a:stCxn id="391" idx="0"/>
          </p:cNvCxnSpPr>
          <p:nvPr/>
        </p:nvCxnSpPr>
        <p:spPr>
          <a:xfrm flipH="1" rot="10800000">
            <a:off x="2195800" y="2571050"/>
            <a:ext cx="163800" cy="2254800"/>
          </a:xfrm>
          <a:prstGeom prst="straightConnector1">
            <a:avLst/>
          </a:prstGeom>
          <a:noFill/>
          <a:ln cap="flat" cmpd="sng" w="28575">
            <a:solidFill>
              <a:srgbClr val="6AA84F"/>
            </a:solidFill>
            <a:prstDash val="solid"/>
            <a:round/>
            <a:headEnd len="med" w="med" type="none"/>
            <a:tailEnd len="med" w="med" type="stealth"/>
          </a:ln>
        </p:spPr>
      </p:cxnSp>
      <p:sp>
        <p:nvSpPr>
          <p:cNvPr id="393" name="Google Shape;393;gce760266c8_0_48"/>
          <p:cNvSpPr txBox="1"/>
          <p:nvPr/>
        </p:nvSpPr>
        <p:spPr>
          <a:xfrm>
            <a:off x="917900" y="1308950"/>
            <a:ext cx="3009000" cy="1262100"/>
          </a:xfrm>
          <a:prstGeom prst="rect">
            <a:avLst/>
          </a:prstGeom>
          <a:solidFill>
            <a:srgbClr val="FFFFFF"/>
          </a:solid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Edison Park</a:t>
            </a:r>
            <a:r>
              <a:rPr b="1" lang="en-US">
                <a:latin typeface="Calibri"/>
                <a:ea typeface="Calibri"/>
                <a:cs typeface="Calibri"/>
                <a:sym typeface="Calibri"/>
              </a:rPr>
              <a:t> (Community Area #9), with a population of 11,567 had 1,068 crimes reported from 2015 to 2018, or .09 reported crimes per person during that time period.</a:t>
            </a:r>
            <a:endParaRPr b="1">
              <a:latin typeface="Calibri"/>
              <a:ea typeface="Calibri"/>
              <a:cs typeface="Calibri"/>
              <a:sym typeface="Calibri"/>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8"/>
                                        </p:tgtEl>
                                        <p:attrNameLst>
                                          <p:attrName>style.visibility</p:attrName>
                                        </p:attrNameLst>
                                      </p:cBhvr>
                                      <p:to>
                                        <p:strVal val="visible"/>
                                      </p:to>
                                    </p:set>
                                    <p:animEffect filter="fade" transition="in">
                                      <p:cBhvr>
                                        <p:cTn dur="1000"/>
                                        <p:tgtEl>
                                          <p:spTgt spid="388"/>
                                        </p:tgtEl>
                                      </p:cBhvr>
                                    </p:animEffect>
                                  </p:childTnLst>
                                </p:cTn>
                              </p:par>
                              <p:par>
                                <p:cTn fill="hold" nodeType="withEffect" presetClass="entr" presetID="10" presetSubtype="0">
                                  <p:stCondLst>
                                    <p:cond delay="0"/>
                                  </p:stCondLst>
                                  <p:childTnLst>
                                    <p:set>
                                      <p:cBhvr>
                                        <p:cTn dur="1" fill="hold">
                                          <p:stCondLst>
                                            <p:cond delay="0"/>
                                          </p:stCondLst>
                                        </p:cTn>
                                        <p:tgtEl>
                                          <p:spTgt spid="389"/>
                                        </p:tgtEl>
                                        <p:attrNameLst>
                                          <p:attrName>style.visibility</p:attrName>
                                        </p:attrNameLst>
                                      </p:cBhvr>
                                      <p:to>
                                        <p:strVal val="visible"/>
                                      </p:to>
                                    </p:set>
                                    <p:animEffect filter="fade" transition="in">
                                      <p:cBhvr>
                                        <p:cTn dur="1000"/>
                                        <p:tgtEl>
                                          <p:spTgt spid="389"/>
                                        </p:tgtEl>
                                      </p:cBhvr>
                                    </p:animEffect>
                                  </p:childTnLst>
                                </p:cTn>
                              </p:par>
                              <p:par>
                                <p:cTn fill="hold" nodeType="withEffect" presetClass="entr" presetID="10" presetSubtype="0">
                                  <p:stCondLst>
                                    <p:cond delay="0"/>
                                  </p:stCondLst>
                                  <p:childTnLst>
                                    <p:set>
                                      <p:cBhvr>
                                        <p:cTn dur="1" fill="hold">
                                          <p:stCondLst>
                                            <p:cond delay="0"/>
                                          </p:stCondLst>
                                        </p:cTn>
                                        <p:tgtEl>
                                          <p:spTgt spid="390"/>
                                        </p:tgtEl>
                                        <p:attrNameLst>
                                          <p:attrName>style.visibility</p:attrName>
                                        </p:attrNameLst>
                                      </p:cBhvr>
                                      <p:to>
                                        <p:strVal val="visible"/>
                                      </p:to>
                                    </p:set>
                                    <p:animEffect filter="fade" transition="in">
                                      <p:cBhvr>
                                        <p:cTn dur="1000"/>
                                        <p:tgtEl>
                                          <p:spTgt spid="390"/>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1"/>
                                        </p:tgtEl>
                                        <p:attrNameLst>
                                          <p:attrName>style.visibility</p:attrName>
                                        </p:attrNameLst>
                                      </p:cBhvr>
                                      <p:to>
                                        <p:strVal val="visible"/>
                                      </p:to>
                                    </p:set>
                                    <p:animEffect filter="fade" transition="in">
                                      <p:cBhvr>
                                        <p:cTn dur="1000"/>
                                        <p:tgtEl>
                                          <p:spTgt spid="391"/>
                                        </p:tgtEl>
                                      </p:cBhvr>
                                    </p:animEffect>
                                  </p:childTnLst>
                                </p:cTn>
                              </p:par>
                              <p:par>
                                <p:cTn fill="hold" nodeType="withEffect" presetClass="entr" presetID="10" presetSubtype="0">
                                  <p:stCondLst>
                                    <p:cond delay="0"/>
                                  </p:stCondLst>
                                  <p:childTnLst>
                                    <p:set>
                                      <p:cBhvr>
                                        <p:cTn dur="1" fill="hold">
                                          <p:stCondLst>
                                            <p:cond delay="0"/>
                                          </p:stCondLst>
                                        </p:cTn>
                                        <p:tgtEl>
                                          <p:spTgt spid="392"/>
                                        </p:tgtEl>
                                        <p:attrNameLst>
                                          <p:attrName>style.visibility</p:attrName>
                                        </p:attrNameLst>
                                      </p:cBhvr>
                                      <p:to>
                                        <p:strVal val="visible"/>
                                      </p:to>
                                    </p:set>
                                    <p:animEffect filter="fade" transition="in">
                                      <p:cBhvr>
                                        <p:cTn dur="1000"/>
                                        <p:tgtEl>
                                          <p:spTgt spid="392"/>
                                        </p:tgtEl>
                                      </p:cBhvr>
                                    </p:animEffect>
                                  </p:childTnLst>
                                </p:cTn>
                              </p:par>
                              <p:par>
                                <p:cTn fill="hold" nodeType="withEffect" presetClass="entr" presetID="10" presetSubtype="0">
                                  <p:stCondLst>
                                    <p:cond delay="0"/>
                                  </p:stCondLst>
                                  <p:childTnLst>
                                    <p:set>
                                      <p:cBhvr>
                                        <p:cTn dur="1" fill="hold">
                                          <p:stCondLst>
                                            <p:cond delay="0"/>
                                          </p:stCondLst>
                                        </p:cTn>
                                        <p:tgtEl>
                                          <p:spTgt spid="393"/>
                                        </p:tgtEl>
                                        <p:attrNameLst>
                                          <p:attrName>style.visibility</p:attrName>
                                        </p:attrNameLst>
                                      </p:cBhvr>
                                      <p:to>
                                        <p:strVal val="visible"/>
                                      </p:to>
                                    </p:set>
                                    <p:animEffect filter="fade" transition="in">
                                      <p:cBhvr>
                                        <p:cTn dur="1000"/>
                                        <p:tgtEl>
                                          <p:spTgt spid="39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sp>
        <p:nvSpPr>
          <p:cNvPr id="399" name="Google Shape;399;gca7bed8c73_1_18"/>
          <p:cNvSpPr txBox="1"/>
          <p:nvPr>
            <p:ph type="title"/>
          </p:nvPr>
        </p:nvSpPr>
        <p:spPr>
          <a:xfrm>
            <a:off x="316801" y="160025"/>
            <a:ext cx="118632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COMMUNITY AREA HEAT MAP BY CRIME PER POPULATION</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t/>
            </a:r>
            <a:endParaRPr sz="2600">
              <a:solidFill>
                <a:srgbClr val="2C587C"/>
              </a:solidFill>
            </a:endParaRPr>
          </a:p>
        </p:txBody>
      </p:sp>
      <p:sp>
        <p:nvSpPr>
          <p:cNvPr id="400" name="Google Shape;400;gca7bed8c73_1_18"/>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401" name="Google Shape;401;gca7bed8c73_1_18"/>
          <p:cNvCxnSpPr/>
          <p:nvPr/>
        </p:nvCxnSpPr>
        <p:spPr>
          <a:xfrm>
            <a:off x="546650" y="5777575"/>
            <a:ext cx="10717800" cy="49800"/>
          </a:xfrm>
          <a:prstGeom prst="straightConnector1">
            <a:avLst/>
          </a:prstGeom>
          <a:noFill/>
          <a:ln cap="flat" cmpd="sng" w="19050">
            <a:solidFill>
              <a:srgbClr val="33CCCC"/>
            </a:solidFill>
            <a:prstDash val="solid"/>
            <a:round/>
            <a:headEnd len="med" w="med" type="none"/>
            <a:tailEnd len="med" w="med" type="none"/>
          </a:ln>
        </p:spPr>
      </p:cxnSp>
      <p:sp>
        <p:nvSpPr>
          <p:cNvPr id="402" name="Google Shape;402;gca7bed8c73_1_18"/>
          <p:cNvSpPr txBox="1"/>
          <p:nvPr/>
        </p:nvSpPr>
        <p:spPr>
          <a:xfrm>
            <a:off x="365400" y="5836250"/>
            <a:ext cx="109851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Calibri"/>
                <a:ea typeface="Calibri"/>
                <a:cs typeface="Calibri"/>
                <a:sym typeface="Calibri"/>
              </a:rPr>
              <a:t>A stark contrast illustrating the tale of two cities.</a:t>
            </a:r>
            <a:endParaRPr b="1" sz="2300">
              <a:latin typeface="Calibri"/>
              <a:ea typeface="Calibri"/>
              <a:cs typeface="Calibri"/>
              <a:sym typeface="Calibri"/>
            </a:endParaRPr>
          </a:p>
          <a:p>
            <a:pPr indent="0" lvl="0" marL="0" rtl="0" algn="ctr">
              <a:spcBef>
                <a:spcPts val="0"/>
              </a:spcBef>
              <a:spcAft>
                <a:spcPts val="0"/>
              </a:spcAft>
              <a:buNone/>
            </a:pPr>
            <a:r>
              <a:t/>
            </a:r>
            <a:endParaRPr sz="2300">
              <a:latin typeface="Calibri"/>
              <a:ea typeface="Calibri"/>
              <a:cs typeface="Calibri"/>
              <a:sym typeface="Calibri"/>
            </a:endParaRPr>
          </a:p>
        </p:txBody>
      </p:sp>
      <p:sp>
        <p:nvSpPr>
          <p:cNvPr id="403" name="Google Shape;403;gca7bed8c73_1_18"/>
          <p:cNvSpPr txBox="1"/>
          <p:nvPr/>
        </p:nvSpPr>
        <p:spPr>
          <a:xfrm>
            <a:off x="2151675" y="1573700"/>
            <a:ext cx="3188400" cy="538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sz="2300">
              <a:latin typeface="Calibri"/>
              <a:ea typeface="Calibri"/>
              <a:cs typeface="Calibri"/>
              <a:sym typeface="Calibri"/>
            </a:endParaRPr>
          </a:p>
        </p:txBody>
      </p:sp>
      <p:pic>
        <p:nvPicPr>
          <p:cNvPr id="404" name="Google Shape;404;gca7bed8c73_1_18"/>
          <p:cNvPicPr preferRelativeResize="0"/>
          <p:nvPr/>
        </p:nvPicPr>
        <p:blipFill>
          <a:blip r:embed="rId3">
            <a:alphaModFix/>
          </a:blip>
          <a:stretch>
            <a:fillRect/>
          </a:stretch>
        </p:blipFill>
        <p:spPr>
          <a:xfrm>
            <a:off x="3358050" y="976925"/>
            <a:ext cx="4894279" cy="4800650"/>
          </a:xfrm>
          <a:prstGeom prst="rect">
            <a:avLst/>
          </a:prstGeom>
          <a:noFill/>
          <a:ln>
            <a:noFill/>
          </a:ln>
        </p:spPr>
      </p:pic>
      <p:cxnSp>
        <p:nvCxnSpPr>
          <p:cNvPr id="405" name="Google Shape;405;gca7bed8c73_1_18"/>
          <p:cNvCxnSpPr>
            <a:endCxn id="406" idx="1"/>
          </p:cNvCxnSpPr>
          <p:nvPr/>
        </p:nvCxnSpPr>
        <p:spPr>
          <a:xfrm flipH="1" rot="10800000">
            <a:off x="6213325" y="1843100"/>
            <a:ext cx="2549700" cy="1810500"/>
          </a:xfrm>
          <a:prstGeom prst="straightConnector1">
            <a:avLst/>
          </a:prstGeom>
          <a:noFill/>
          <a:ln cap="flat" cmpd="sng" w="28575">
            <a:solidFill>
              <a:srgbClr val="FF0000"/>
            </a:solidFill>
            <a:prstDash val="solid"/>
            <a:round/>
            <a:headEnd len="med" w="med" type="none"/>
            <a:tailEnd len="med" w="med" type="stealth"/>
          </a:ln>
        </p:spPr>
      </p:cxnSp>
      <p:sp>
        <p:nvSpPr>
          <p:cNvPr id="406" name="Google Shape;406;gca7bed8c73_1_18"/>
          <p:cNvSpPr txBox="1"/>
          <p:nvPr/>
        </p:nvSpPr>
        <p:spPr>
          <a:xfrm>
            <a:off x="8763025" y="1212050"/>
            <a:ext cx="3009000" cy="1262100"/>
          </a:xfrm>
          <a:prstGeom prst="rect">
            <a:avLst/>
          </a:prstGeom>
          <a:solidFill>
            <a:srgbClr val="FFFFFF"/>
          </a:solidFill>
          <a:ln cap="flat" cmpd="sng" w="28575">
            <a:solidFill>
              <a:srgbClr val="FF0000"/>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Fuller Park (Community Area #37), with a population of 2,399 had 3,440 crimes reported from 2015 to 2018, or 1.43 reported crimes per person during that time period.</a:t>
            </a:r>
            <a:endParaRPr b="1">
              <a:latin typeface="Calibri"/>
              <a:ea typeface="Calibri"/>
              <a:cs typeface="Calibri"/>
              <a:sym typeface="Calibri"/>
            </a:endParaRPr>
          </a:p>
        </p:txBody>
      </p:sp>
      <p:cxnSp>
        <p:nvCxnSpPr>
          <p:cNvPr id="407" name="Google Shape;407;gca7bed8c73_1_18"/>
          <p:cNvCxnSpPr>
            <a:endCxn id="408" idx="3"/>
          </p:cNvCxnSpPr>
          <p:nvPr/>
        </p:nvCxnSpPr>
        <p:spPr>
          <a:xfrm rot="10800000">
            <a:off x="3213725" y="1529700"/>
            <a:ext cx="1641600" cy="209100"/>
          </a:xfrm>
          <a:prstGeom prst="straightConnector1">
            <a:avLst/>
          </a:prstGeom>
          <a:noFill/>
          <a:ln cap="flat" cmpd="sng" w="28575">
            <a:solidFill>
              <a:srgbClr val="6AA84F"/>
            </a:solidFill>
            <a:prstDash val="solid"/>
            <a:round/>
            <a:headEnd len="med" w="med" type="none"/>
            <a:tailEnd len="med" w="med" type="stealth"/>
          </a:ln>
        </p:spPr>
      </p:cxnSp>
      <p:sp>
        <p:nvSpPr>
          <p:cNvPr id="408" name="Google Shape;408;gca7bed8c73_1_18"/>
          <p:cNvSpPr txBox="1"/>
          <p:nvPr/>
        </p:nvSpPr>
        <p:spPr>
          <a:xfrm>
            <a:off x="204725" y="898650"/>
            <a:ext cx="3009000" cy="1262100"/>
          </a:xfrm>
          <a:prstGeom prst="rect">
            <a:avLst/>
          </a:prstGeom>
          <a:solidFill>
            <a:srgbClr val="FFFFFF"/>
          </a:solidFill>
          <a:ln cap="flat" cmpd="sng" w="28575">
            <a:solidFill>
              <a:srgbClr val="6AA84F"/>
            </a:solidFill>
            <a:prstDash val="solid"/>
            <a:round/>
            <a:headEnd len="sm" w="sm" type="none"/>
            <a:tailEnd len="sm" w="sm" type="none"/>
          </a:ln>
        </p:spPr>
        <p:txBody>
          <a:bodyPr anchorCtr="0" anchor="t" bIns="91425" lIns="91425" spcFirstLastPara="1" rIns="91425" wrap="square" tIns="91425">
            <a:spAutoFit/>
          </a:bodyPr>
          <a:lstStyle/>
          <a:p>
            <a:pPr indent="0" lvl="0" marL="0" rtl="0" algn="l">
              <a:spcBef>
                <a:spcPts val="0"/>
              </a:spcBef>
              <a:spcAft>
                <a:spcPts val="0"/>
              </a:spcAft>
              <a:buNone/>
            </a:pPr>
            <a:r>
              <a:rPr b="1" lang="en-US">
                <a:latin typeface="Calibri"/>
                <a:ea typeface="Calibri"/>
                <a:cs typeface="Calibri"/>
                <a:sym typeface="Calibri"/>
              </a:rPr>
              <a:t>Edison Park (Community Area #9), with a population of 11,567 had 1,068 crimes reported from 2015 to 2018, or .09 reported crimes per person during that time period.</a:t>
            </a:r>
            <a:endParaRPr b="1">
              <a:latin typeface="Calibri"/>
              <a:ea typeface="Calibri"/>
              <a:cs typeface="Calibri"/>
              <a:sym typeface="Calibri"/>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3" name="Shape 413"/>
        <p:cNvGrpSpPr/>
        <p:nvPr/>
      </p:nvGrpSpPr>
      <p:grpSpPr>
        <a:xfrm>
          <a:off x="0" y="0"/>
          <a:ext cx="0" cy="0"/>
          <a:chOff x="0" y="0"/>
          <a:chExt cx="0" cy="0"/>
        </a:xfrm>
      </p:grpSpPr>
      <p:pic>
        <p:nvPicPr>
          <p:cNvPr id="414" name="Google Shape;414;gce760266c8_0_73"/>
          <p:cNvPicPr preferRelativeResize="0"/>
          <p:nvPr/>
        </p:nvPicPr>
        <p:blipFill>
          <a:blip r:embed="rId3">
            <a:alphaModFix/>
          </a:blip>
          <a:stretch>
            <a:fillRect/>
          </a:stretch>
        </p:blipFill>
        <p:spPr>
          <a:xfrm>
            <a:off x="6694800" y="1582625"/>
            <a:ext cx="5032925" cy="3067525"/>
          </a:xfrm>
          <a:prstGeom prst="rect">
            <a:avLst/>
          </a:prstGeom>
          <a:noFill/>
          <a:ln>
            <a:noFill/>
          </a:ln>
        </p:spPr>
      </p:pic>
      <p:pic>
        <p:nvPicPr>
          <p:cNvPr id="415" name="Google Shape;415;gce760266c8_0_73"/>
          <p:cNvPicPr preferRelativeResize="0"/>
          <p:nvPr/>
        </p:nvPicPr>
        <p:blipFill>
          <a:blip r:embed="rId4">
            <a:alphaModFix/>
          </a:blip>
          <a:stretch>
            <a:fillRect/>
          </a:stretch>
        </p:blipFill>
        <p:spPr>
          <a:xfrm>
            <a:off x="404088" y="1582625"/>
            <a:ext cx="5213675" cy="3113500"/>
          </a:xfrm>
          <a:prstGeom prst="rect">
            <a:avLst/>
          </a:prstGeom>
          <a:noFill/>
          <a:ln>
            <a:noFill/>
          </a:ln>
        </p:spPr>
      </p:pic>
      <p:sp>
        <p:nvSpPr>
          <p:cNvPr id="416" name="Google Shape;416;gce760266c8_0_73"/>
          <p:cNvSpPr txBox="1"/>
          <p:nvPr>
            <p:ph type="title"/>
          </p:nvPr>
        </p:nvSpPr>
        <p:spPr>
          <a:xfrm>
            <a:off x="520638" y="1523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800">
                <a:solidFill>
                  <a:srgbClr val="2C587C"/>
                </a:solidFill>
              </a:rPr>
              <a:t>Hispanic and Black Percentage</a:t>
            </a:r>
            <a:r>
              <a:rPr lang="en-US" sz="2800">
                <a:solidFill>
                  <a:srgbClr val="2C587C"/>
                </a:solidFill>
              </a:rPr>
              <a:t> by Community Area: 2015-2018</a:t>
            </a:r>
            <a:endParaRPr sz="2800">
              <a:solidFill>
                <a:srgbClr val="2C587C"/>
              </a:solidFill>
            </a:endParaRPr>
          </a:p>
        </p:txBody>
      </p:sp>
      <p:sp>
        <p:nvSpPr>
          <p:cNvPr id="417" name="Google Shape;417;gce760266c8_0_73"/>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418" name="Google Shape;418;gce760266c8_0_73"/>
          <p:cNvCxnSpPr/>
          <p:nvPr/>
        </p:nvCxnSpPr>
        <p:spPr>
          <a:xfrm>
            <a:off x="546650" y="5777575"/>
            <a:ext cx="10717800" cy="49800"/>
          </a:xfrm>
          <a:prstGeom prst="straightConnector1">
            <a:avLst/>
          </a:prstGeom>
          <a:noFill/>
          <a:ln cap="flat" cmpd="sng" w="19050">
            <a:solidFill>
              <a:srgbClr val="33CCCC"/>
            </a:solidFill>
            <a:prstDash val="solid"/>
            <a:round/>
            <a:headEnd len="med" w="med" type="none"/>
            <a:tailEnd len="med" w="med" type="none"/>
          </a:ln>
        </p:spPr>
      </p:cxnSp>
      <p:sp>
        <p:nvSpPr>
          <p:cNvPr id="419" name="Google Shape;419;gce760266c8_0_73"/>
          <p:cNvSpPr txBox="1"/>
          <p:nvPr/>
        </p:nvSpPr>
        <p:spPr>
          <a:xfrm>
            <a:off x="365400" y="5836250"/>
            <a:ext cx="10985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Community Areas tend to be segregated even across non-white racial/ethnic groups. </a:t>
            </a:r>
            <a:endParaRPr b="1" sz="2300">
              <a:latin typeface="Calibri"/>
              <a:ea typeface="Calibri"/>
              <a:cs typeface="Calibri"/>
              <a:sym typeface="Calibri"/>
            </a:endParaRPr>
          </a:p>
          <a:p>
            <a:pPr indent="0" lvl="0" marL="0" rtl="0" algn="ctr">
              <a:spcBef>
                <a:spcPts val="0"/>
              </a:spcBef>
              <a:spcAft>
                <a:spcPts val="0"/>
              </a:spcAft>
              <a:buNone/>
            </a:pPr>
            <a:r>
              <a:t/>
            </a:r>
            <a:endParaRPr sz="2300">
              <a:latin typeface="Calibri"/>
              <a:ea typeface="Calibri"/>
              <a:cs typeface="Calibri"/>
              <a:sym typeface="Calibri"/>
            </a:endParaRPr>
          </a:p>
        </p:txBody>
      </p:sp>
      <p:sp>
        <p:nvSpPr>
          <p:cNvPr id="420" name="Google Shape;420;gce760266c8_0_73"/>
          <p:cNvSpPr txBox="1"/>
          <p:nvPr/>
        </p:nvSpPr>
        <p:spPr>
          <a:xfrm>
            <a:off x="2423675" y="4604675"/>
            <a:ext cx="16317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Mean: 26.4%</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Min: &lt; 1%</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Max: 91.8%</a:t>
            </a:r>
            <a:endParaRPr/>
          </a:p>
        </p:txBody>
      </p:sp>
      <p:sp>
        <p:nvSpPr>
          <p:cNvPr id="421" name="Google Shape;421;gce760266c8_0_73"/>
          <p:cNvSpPr txBox="1"/>
          <p:nvPr/>
        </p:nvSpPr>
        <p:spPr>
          <a:xfrm>
            <a:off x="2090425" y="1182325"/>
            <a:ext cx="21885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Hispanic Percentage</a:t>
            </a:r>
            <a:endParaRPr/>
          </a:p>
        </p:txBody>
      </p:sp>
      <p:sp>
        <p:nvSpPr>
          <p:cNvPr id="422" name="Google Shape;422;gce760266c8_0_73"/>
          <p:cNvSpPr txBox="1"/>
          <p:nvPr/>
        </p:nvSpPr>
        <p:spPr>
          <a:xfrm>
            <a:off x="8387500" y="4604675"/>
            <a:ext cx="15729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Mean: 37.9%</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Min: &lt; 1%</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Max: 97%</a:t>
            </a:r>
            <a:endParaRPr/>
          </a:p>
        </p:txBody>
      </p:sp>
      <p:sp>
        <p:nvSpPr>
          <p:cNvPr id="423" name="Google Shape;423;gce760266c8_0_73"/>
          <p:cNvSpPr txBox="1"/>
          <p:nvPr/>
        </p:nvSpPr>
        <p:spPr>
          <a:xfrm>
            <a:off x="8136688" y="1222825"/>
            <a:ext cx="1922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Black </a:t>
            </a:r>
            <a:r>
              <a:rPr lang="en-US" sz="1800">
                <a:solidFill>
                  <a:schemeClr val="dk1"/>
                </a:solidFill>
                <a:latin typeface="Calibri"/>
                <a:ea typeface="Calibri"/>
                <a:cs typeface="Calibri"/>
                <a:sym typeface="Calibri"/>
              </a:rPr>
              <a:t>Percentage</a:t>
            </a:r>
            <a:endParaRPr/>
          </a:p>
        </p:txBody>
      </p:sp>
      <p:sp>
        <p:nvSpPr>
          <p:cNvPr id="424" name="Google Shape;424;gce760266c8_0_73"/>
          <p:cNvSpPr/>
          <p:nvPr/>
        </p:nvSpPr>
        <p:spPr>
          <a:xfrm>
            <a:off x="3018600" y="1525950"/>
            <a:ext cx="1211400" cy="11409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25" name="Google Shape;425;gce760266c8_0_73"/>
          <p:cNvSpPr/>
          <p:nvPr/>
        </p:nvSpPr>
        <p:spPr>
          <a:xfrm>
            <a:off x="9065850" y="1525950"/>
            <a:ext cx="1211400" cy="1015800"/>
          </a:xfrm>
          <a:prstGeom prst="ellipse">
            <a:avLst/>
          </a:prstGeom>
          <a:noFill/>
          <a:ln cap="flat" cmpd="sng" w="28575">
            <a:solidFill>
              <a:srgbClr val="FF0000"/>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5"/>
                                        </p:tgtEl>
                                        <p:attrNameLst>
                                          <p:attrName>style.visibility</p:attrName>
                                        </p:attrNameLst>
                                      </p:cBhvr>
                                      <p:to>
                                        <p:strVal val="visible"/>
                                      </p:to>
                                    </p:set>
                                    <p:animEffect filter="fade" transition="in">
                                      <p:cBhvr>
                                        <p:cTn dur="1000"/>
                                        <p:tgtEl>
                                          <p:spTgt spid="425"/>
                                        </p:tgtEl>
                                      </p:cBhvr>
                                    </p:animEffect>
                                  </p:childTnLst>
                                </p:cTn>
                              </p:par>
                              <p:par>
                                <p:cTn fill="hold" nodeType="withEffect" presetClass="entr" presetID="10" presetSubtype="0">
                                  <p:stCondLst>
                                    <p:cond delay="0"/>
                                  </p:stCondLst>
                                  <p:childTnLst>
                                    <p:set>
                                      <p:cBhvr>
                                        <p:cTn dur="1" fill="hold">
                                          <p:stCondLst>
                                            <p:cond delay="0"/>
                                          </p:stCondLst>
                                        </p:cTn>
                                        <p:tgtEl>
                                          <p:spTgt spid="424"/>
                                        </p:tgtEl>
                                        <p:attrNameLst>
                                          <p:attrName>style.visibility</p:attrName>
                                        </p:attrNameLst>
                                      </p:cBhvr>
                                      <p:to>
                                        <p:strVal val="visible"/>
                                      </p:to>
                                    </p:set>
                                    <p:animEffect filter="fade" transition="in">
                                      <p:cBhvr>
                                        <p:cTn dur="1000"/>
                                        <p:tgtEl>
                                          <p:spTgt spid="42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0" name="Shape 430"/>
        <p:cNvGrpSpPr/>
        <p:nvPr/>
      </p:nvGrpSpPr>
      <p:grpSpPr>
        <a:xfrm>
          <a:off x="0" y="0"/>
          <a:ext cx="0" cy="0"/>
          <a:chOff x="0" y="0"/>
          <a:chExt cx="0" cy="0"/>
        </a:xfrm>
      </p:grpSpPr>
      <p:sp>
        <p:nvSpPr>
          <p:cNvPr id="431" name="Google Shape;431;gca7bed8c73_1_8"/>
          <p:cNvSpPr txBox="1"/>
          <p:nvPr>
            <p:ph type="title"/>
          </p:nvPr>
        </p:nvSpPr>
        <p:spPr>
          <a:xfrm>
            <a:off x="520638" y="1523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800">
                <a:solidFill>
                  <a:srgbClr val="2C587C"/>
                </a:solidFill>
              </a:rPr>
              <a:t>Median Income</a:t>
            </a:r>
            <a:r>
              <a:rPr lang="en-US" sz="2800">
                <a:solidFill>
                  <a:srgbClr val="2C587C"/>
                </a:solidFill>
              </a:rPr>
              <a:t> by Community Area: 2015-2018</a:t>
            </a:r>
            <a:endParaRPr sz="2800">
              <a:solidFill>
                <a:srgbClr val="2C587C"/>
              </a:solidFill>
            </a:endParaRPr>
          </a:p>
        </p:txBody>
      </p:sp>
      <p:sp>
        <p:nvSpPr>
          <p:cNvPr id="432" name="Google Shape;432;gca7bed8c73_1_8"/>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433" name="Google Shape;433;gca7bed8c73_1_8"/>
          <p:cNvCxnSpPr/>
          <p:nvPr/>
        </p:nvCxnSpPr>
        <p:spPr>
          <a:xfrm>
            <a:off x="546650" y="5777575"/>
            <a:ext cx="10717800" cy="49800"/>
          </a:xfrm>
          <a:prstGeom prst="straightConnector1">
            <a:avLst/>
          </a:prstGeom>
          <a:noFill/>
          <a:ln cap="flat" cmpd="sng" w="19050">
            <a:solidFill>
              <a:srgbClr val="33CCCC"/>
            </a:solidFill>
            <a:prstDash val="solid"/>
            <a:round/>
            <a:headEnd len="med" w="med" type="none"/>
            <a:tailEnd len="med" w="med" type="none"/>
          </a:ln>
        </p:spPr>
      </p:cxnSp>
      <p:sp>
        <p:nvSpPr>
          <p:cNvPr id="434" name="Google Shape;434;gca7bed8c73_1_8"/>
          <p:cNvSpPr txBox="1"/>
          <p:nvPr/>
        </p:nvSpPr>
        <p:spPr>
          <a:xfrm>
            <a:off x="365400" y="5836250"/>
            <a:ext cx="10985100" cy="892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Median Incomes varied significantly across Community Areas.</a:t>
            </a:r>
            <a:endParaRPr b="1" sz="2300">
              <a:latin typeface="Calibri"/>
              <a:ea typeface="Calibri"/>
              <a:cs typeface="Calibri"/>
              <a:sym typeface="Calibri"/>
            </a:endParaRPr>
          </a:p>
          <a:p>
            <a:pPr indent="0" lvl="0" marL="0" rtl="0" algn="ctr">
              <a:spcBef>
                <a:spcPts val="0"/>
              </a:spcBef>
              <a:spcAft>
                <a:spcPts val="0"/>
              </a:spcAft>
              <a:buNone/>
            </a:pPr>
            <a:r>
              <a:t/>
            </a:r>
            <a:endParaRPr sz="2300">
              <a:latin typeface="Calibri"/>
              <a:ea typeface="Calibri"/>
              <a:cs typeface="Calibri"/>
              <a:sym typeface="Calibri"/>
            </a:endParaRPr>
          </a:p>
        </p:txBody>
      </p:sp>
      <p:sp>
        <p:nvSpPr>
          <p:cNvPr id="435" name="Google Shape;435;gca7bed8c73_1_8"/>
          <p:cNvSpPr txBox="1"/>
          <p:nvPr/>
        </p:nvSpPr>
        <p:spPr>
          <a:xfrm>
            <a:off x="10003700" y="2930775"/>
            <a:ext cx="2188500" cy="1015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Mean: $53,313</a:t>
            </a:r>
            <a:endParaRPr sz="1800">
              <a:solidFill>
                <a:schemeClr val="dk1"/>
              </a:solidFill>
              <a:latin typeface="Calibri"/>
              <a:ea typeface="Calibri"/>
              <a:cs typeface="Calibri"/>
              <a:sym typeface="Calibri"/>
            </a:endParaRPr>
          </a:p>
          <a:p>
            <a:pPr indent="0" lvl="0" marL="0" rtl="0" algn="l">
              <a:spcBef>
                <a:spcPts val="0"/>
              </a:spcBef>
              <a:spcAft>
                <a:spcPts val="0"/>
              </a:spcAft>
              <a:buNone/>
            </a:pPr>
            <a:r>
              <a:rPr lang="en-US" sz="1800">
                <a:solidFill>
                  <a:schemeClr val="dk1"/>
                </a:solidFill>
                <a:latin typeface="Calibri"/>
                <a:ea typeface="Calibri"/>
                <a:cs typeface="Calibri"/>
                <a:sym typeface="Calibri"/>
              </a:rPr>
              <a:t>Min: $13,518</a:t>
            </a:r>
            <a:br>
              <a:rPr lang="en-US" sz="1800">
                <a:solidFill>
                  <a:schemeClr val="dk1"/>
                </a:solidFill>
                <a:latin typeface="Calibri"/>
                <a:ea typeface="Calibri"/>
                <a:cs typeface="Calibri"/>
                <a:sym typeface="Calibri"/>
              </a:rPr>
            </a:br>
            <a:r>
              <a:rPr lang="en-US" sz="1800">
                <a:solidFill>
                  <a:schemeClr val="dk1"/>
                </a:solidFill>
                <a:latin typeface="Calibri"/>
                <a:ea typeface="Calibri"/>
                <a:cs typeface="Calibri"/>
                <a:sym typeface="Calibri"/>
              </a:rPr>
              <a:t>Max: $115,756</a:t>
            </a:r>
            <a:endParaRPr/>
          </a:p>
        </p:txBody>
      </p:sp>
      <p:pic>
        <p:nvPicPr>
          <p:cNvPr id="436" name="Google Shape;436;gca7bed8c73_1_8"/>
          <p:cNvPicPr preferRelativeResize="0"/>
          <p:nvPr/>
        </p:nvPicPr>
        <p:blipFill>
          <a:blip r:embed="rId3">
            <a:alphaModFix/>
          </a:blip>
          <a:stretch>
            <a:fillRect/>
          </a:stretch>
        </p:blipFill>
        <p:spPr>
          <a:xfrm>
            <a:off x="131175" y="1292675"/>
            <a:ext cx="9906719" cy="4338676"/>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1" name="Shape 441"/>
        <p:cNvGrpSpPr/>
        <p:nvPr/>
      </p:nvGrpSpPr>
      <p:grpSpPr>
        <a:xfrm>
          <a:off x="0" y="0"/>
          <a:ext cx="0" cy="0"/>
          <a:chOff x="0" y="0"/>
          <a:chExt cx="0" cy="0"/>
        </a:xfrm>
      </p:grpSpPr>
      <p:sp>
        <p:nvSpPr>
          <p:cNvPr id="442" name="Google Shape;442;gce760266c8_0_96"/>
          <p:cNvSpPr txBox="1"/>
          <p:nvPr>
            <p:ph type="title"/>
          </p:nvPr>
        </p:nvSpPr>
        <p:spPr>
          <a:xfrm>
            <a:off x="520638" y="1523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600">
                <a:solidFill>
                  <a:srgbClr val="2C587C"/>
                </a:solidFill>
              </a:rPr>
              <a:t>Bachelor's Degree and Above &amp; Employment</a:t>
            </a:r>
            <a:r>
              <a:rPr lang="en-US" sz="2600">
                <a:solidFill>
                  <a:srgbClr val="2C587C"/>
                </a:solidFill>
              </a:rPr>
              <a:t> by Community Area: 2015-2018</a:t>
            </a:r>
            <a:endParaRPr sz="2600">
              <a:solidFill>
                <a:srgbClr val="2C587C"/>
              </a:solidFill>
            </a:endParaRPr>
          </a:p>
        </p:txBody>
      </p:sp>
      <p:sp>
        <p:nvSpPr>
          <p:cNvPr id="443" name="Google Shape;443;gce760266c8_0_96"/>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444" name="Google Shape;444;gce760266c8_0_96"/>
          <p:cNvCxnSpPr/>
          <p:nvPr/>
        </p:nvCxnSpPr>
        <p:spPr>
          <a:xfrm>
            <a:off x="546650" y="5777575"/>
            <a:ext cx="10717800" cy="49800"/>
          </a:xfrm>
          <a:prstGeom prst="straightConnector1">
            <a:avLst/>
          </a:prstGeom>
          <a:noFill/>
          <a:ln cap="flat" cmpd="sng" w="19050">
            <a:solidFill>
              <a:srgbClr val="33CCCC"/>
            </a:solidFill>
            <a:prstDash val="solid"/>
            <a:round/>
            <a:headEnd len="med" w="med" type="none"/>
            <a:tailEnd len="med" w="med" type="none"/>
          </a:ln>
        </p:spPr>
      </p:cxnSp>
      <p:sp>
        <p:nvSpPr>
          <p:cNvPr id="445" name="Google Shape;445;gce760266c8_0_96"/>
          <p:cNvSpPr txBox="1"/>
          <p:nvPr/>
        </p:nvSpPr>
        <p:spPr>
          <a:xfrm>
            <a:off x="365400" y="5836250"/>
            <a:ext cx="10985100" cy="12468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2300">
                <a:latin typeface="Calibri"/>
                <a:ea typeface="Calibri"/>
                <a:cs typeface="Calibri"/>
                <a:sym typeface="Calibri"/>
              </a:rPr>
              <a:t>Considerable variation exists between Bachelor’s Degree and Above &amp; Percentage Employed by Community Area.</a:t>
            </a:r>
            <a:endParaRPr b="1" sz="2300">
              <a:latin typeface="Calibri"/>
              <a:ea typeface="Calibri"/>
              <a:cs typeface="Calibri"/>
              <a:sym typeface="Calibri"/>
            </a:endParaRPr>
          </a:p>
          <a:p>
            <a:pPr indent="0" lvl="0" marL="0" rtl="0" algn="ctr">
              <a:spcBef>
                <a:spcPts val="0"/>
              </a:spcBef>
              <a:spcAft>
                <a:spcPts val="0"/>
              </a:spcAft>
              <a:buNone/>
            </a:pPr>
            <a:r>
              <a:t/>
            </a:r>
            <a:endParaRPr sz="2300">
              <a:latin typeface="Calibri"/>
              <a:ea typeface="Calibri"/>
              <a:cs typeface="Calibri"/>
              <a:sym typeface="Calibri"/>
            </a:endParaRPr>
          </a:p>
        </p:txBody>
      </p:sp>
      <p:sp>
        <p:nvSpPr>
          <p:cNvPr id="446" name="Google Shape;446;gce760266c8_0_96"/>
          <p:cNvSpPr txBox="1"/>
          <p:nvPr/>
        </p:nvSpPr>
        <p:spPr>
          <a:xfrm>
            <a:off x="2151134" y="5010825"/>
            <a:ext cx="15456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Mean: 31.2%</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US" sz="1500">
                <a:solidFill>
                  <a:schemeClr val="dk1"/>
                </a:solidFill>
                <a:latin typeface="Calibri"/>
                <a:ea typeface="Calibri"/>
                <a:cs typeface="Calibri"/>
                <a:sym typeface="Calibri"/>
              </a:rPr>
              <a:t>Min: 4%</a:t>
            </a:r>
            <a:br>
              <a:rPr lang="en-US" sz="1500">
                <a:solidFill>
                  <a:schemeClr val="dk1"/>
                </a:solidFill>
                <a:latin typeface="Calibri"/>
                <a:ea typeface="Calibri"/>
                <a:cs typeface="Calibri"/>
                <a:sym typeface="Calibri"/>
              </a:rPr>
            </a:br>
            <a:r>
              <a:rPr lang="en-US" sz="1500">
                <a:solidFill>
                  <a:schemeClr val="dk1"/>
                </a:solidFill>
                <a:latin typeface="Calibri"/>
                <a:ea typeface="Calibri"/>
                <a:cs typeface="Calibri"/>
                <a:sym typeface="Calibri"/>
              </a:rPr>
              <a:t>Max: 86%</a:t>
            </a:r>
            <a:endParaRPr sz="1100"/>
          </a:p>
        </p:txBody>
      </p:sp>
      <p:sp>
        <p:nvSpPr>
          <p:cNvPr id="447" name="Google Shape;447;gce760266c8_0_96"/>
          <p:cNvSpPr txBox="1"/>
          <p:nvPr/>
        </p:nvSpPr>
        <p:spPr>
          <a:xfrm>
            <a:off x="1411525" y="1332075"/>
            <a:ext cx="35463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Bachelor’s Degree and + Percentage</a:t>
            </a:r>
            <a:endParaRPr/>
          </a:p>
        </p:txBody>
      </p:sp>
      <p:sp>
        <p:nvSpPr>
          <p:cNvPr id="448" name="Google Shape;448;gce760266c8_0_96"/>
          <p:cNvSpPr txBox="1"/>
          <p:nvPr/>
        </p:nvSpPr>
        <p:spPr>
          <a:xfrm>
            <a:off x="7750692" y="1332075"/>
            <a:ext cx="2543100" cy="461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800">
                <a:solidFill>
                  <a:schemeClr val="dk1"/>
                </a:solidFill>
                <a:latin typeface="Calibri"/>
                <a:ea typeface="Calibri"/>
                <a:cs typeface="Calibri"/>
                <a:sym typeface="Calibri"/>
              </a:rPr>
              <a:t>Employment </a:t>
            </a:r>
            <a:r>
              <a:rPr lang="en-US" sz="1800">
                <a:solidFill>
                  <a:schemeClr val="dk1"/>
                </a:solidFill>
                <a:latin typeface="Calibri"/>
                <a:ea typeface="Calibri"/>
                <a:cs typeface="Calibri"/>
                <a:sym typeface="Calibri"/>
              </a:rPr>
              <a:t>Percentage</a:t>
            </a:r>
            <a:endParaRPr/>
          </a:p>
        </p:txBody>
      </p:sp>
      <p:sp>
        <p:nvSpPr>
          <p:cNvPr id="449" name="Google Shape;449;gce760266c8_0_96"/>
          <p:cNvSpPr txBox="1"/>
          <p:nvPr/>
        </p:nvSpPr>
        <p:spPr>
          <a:xfrm>
            <a:off x="8204150" y="4925275"/>
            <a:ext cx="1636200" cy="877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500">
                <a:solidFill>
                  <a:schemeClr val="dk1"/>
                </a:solidFill>
                <a:latin typeface="Calibri"/>
                <a:ea typeface="Calibri"/>
                <a:cs typeface="Calibri"/>
                <a:sym typeface="Calibri"/>
              </a:rPr>
              <a:t>Mean: 88.3%</a:t>
            </a:r>
            <a:endParaRPr sz="1500">
              <a:solidFill>
                <a:schemeClr val="dk1"/>
              </a:solidFill>
              <a:latin typeface="Calibri"/>
              <a:ea typeface="Calibri"/>
              <a:cs typeface="Calibri"/>
              <a:sym typeface="Calibri"/>
            </a:endParaRPr>
          </a:p>
          <a:p>
            <a:pPr indent="0" lvl="0" marL="0" rtl="0" algn="l">
              <a:spcBef>
                <a:spcPts val="0"/>
              </a:spcBef>
              <a:spcAft>
                <a:spcPts val="0"/>
              </a:spcAft>
              <a:buNone/>
            </a:pPr>
            <a:r>
              <a:rPr lang="en-US" sz="1500">
                <a:solidFill>
                  <a:schemeClr val="dk1"/>
                </a:solidFill>
                <a:latin typeface="Calibri"/>
                <a:ea typeface="Calibri"/>
                <a:cs typeface="Calibri"/>
                <a:sym typeface="Calibri"/>
              </a:rPr>
              <a:t>Min: 66.7%</a:t>
            </a:r>
            <a:br>
              <a:rPr lang="en-US" sz="1500">
                <a:solidFill>
                  <a:schemeClr val="dk1"/>
                </a:solidFill>
                <a:latin typeface="Calibri"/>
                <a:ea typeface="Calibri"/>
                <a:cs typeface="Calibri"/>
                <a:sym typeface="Calibri"/>
              </a:rPr>
            </a:br>
            <a:r>
              <a:rPr lang="en-US" sz="1500">
                <a:solidFill>
                  <a:schemeClr val="dk1"/>
                </a:solidFill>
                <a:latin typeface="Calibri"/>
                <a:ea typeface="Calibri"/>
                <a:cs typeface="Calibri"/>
                <a:sym typeface="Calibri"/>
              </a:rPr>
              <a:t>Max: 98.1%</a:t>
            </a:r>
            <a:endParaRPr sz="1100"/>
          </a:p>
        </p:txBody>
      </p:sp>
      <p:pic>
        <p:nvPicPr>
          <p:cNvPr id="450" name="Google Shape;450;gce760266c8_0_96"/>
          <p:cNvPicPr preferRelativeResize="0"/>
          <p:nvPr/>
        </p:nvPicPr>
        <p:blipFill>
          <a:blip r:embed="rId3">
            <a:alphaModFix/>
          </a:blip>
          <a:stretch>
            <a:fillRect/>
          </a:stretch>
        </p:blipFill>
        <p:spPr>
          <a:xfrm>
            <a:off x="152400" y="1752875"/>
            <a:ext cx="5543050" cy="3344625"/>
          </a:xfrm>
          <a:prstGeom prst="rect">
            <a:avLst/>
          </a:prstGeom>
          <a:noFill/>
          <a:ln>
            <a:noFill/>
          </a:ln>
        </p:spPr>
      </p:pic>
      <p:pic>
        <p:nvPicPr>
          <p:cNvPr id="451" name="Google Shape;451;gce760266c8_0_96"/>
          <p:cNvPicPr preferRelativeResize="0"/>
          <p:nvPr/>
        </p:nvPicPr>
        <p:blipFill>
          <a:blip r:embed="rId4">
            <a:alphaModFix/>
          </a:blip>
          <a:stretch>
            <a:fillRect/>
          </a:stretch>
        </p:blipFill>
        <p:spPr>
          <a:xfrm>
            <a:off x="6343375" y="1752875"/>
            <a:ext cx="5211189" cy="325795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6" name="Shape 456"/>
        <p:cNvGrpSpPr/>
        <p:nvPr/>
      </p:nvGrpSpPr>
      <p:grpSpPr>
        <a:xfrm>
          <a:off x="0" y="0"/>
          <a:ext cx="0" cy="0"/>
          <a:chOff x="0" y="0"/>
          <a:chExt cx="0" cy="0"/>
        </a:xfrm>
      </p:grpSpPr>
      <p:sp>
        <p:nvSpPr>
          <p:cNvPr id="457" name="Google Shape;457;g7a0bcfd04c_0_145"/>
          <p:cNvSpPr txBox="1"/>
          <p:nvPr>
            <p:ph type="title"/>
          </p:nvPr>
        </p:nvSpPr>
        <p:spPr>
          <a:xfrm>
            <a:off x="497528" y="-21653"/>
            <a:ext cx="11150700" cy="9204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THIRD STOP</a:t>
            </a:r>
            <a:endParaRPr/>
          </a:p>
        </p:txBody>
      </p:sp>
      <p:sp>
        <p:nvSpPr>
          <p:cNvPr id="458" name="Google Shape;458;g7a0bcfd04c_0_145"/>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US"/>
              <a:t>‹#›</a:t>
            </a:fld>
            <a:endParaRPr/>
          </a:p>
        </p:txBody>
      </p:sp>
      <p:sp>
        <p:nvSpPr>
          <p:cNvPr id="459" name="Google Shape;459;g7a0bcfd04c_0_145"/>
          <p:cNvSpPr txBox="1"/>
          <p:nvPr>
            <p:ph idx="3" type="body"/>
          </p:nvPr>
        </p:nvSpPr>
        <p:spPr>
          <a:xfrm>
            <a:off x="663821" y="5118847"/>
            <a:ext cx="2588700" cy="495300"/>
          </a:xfrm>
          <a:prstGeom prst="rect">
            <a:avLst/>
          </a:prstGeom>
          <a:noFill/>
          <a:ln>
            <a:noFill/>
          </a:ln>
        </p:spPr>
        <p:txBody>
          <a:bodyPr anchorCtr="0" anchor="ctr" bIns="0" lIns="0" spcFirstLastPara="1" rIns="0" wrap="square" tIns="0">
            <a:noAutofit/>
          </a:bodyPr>
          <a:lstStyle/>
          <a:p>
            <a:pPr indent="-342900" lvl="0" marL="342900" rtl="0" algn="l">
              <a:lnSpc>
                <a:spcPct val="90000"/>
              </a:lnSpc>
              <a:spcBef>
                <a:spcPts val="0"/>
              </a:spcBef>
              <a:spcAft>
                <a:spcPts val="0"/>
              </a:spcAft>
              <a:buClr>
                <a:srgbClr val="0D1D51"/>
              </a:buClr>
              <a:buSzPts val="2000"/>
              <a:buFont typeface="Arial"/>
              <a:buChar char="•"/>
            </a:pPr>
            <a:r>
              <a:rPr b="0" lang="en-US" sz="2000"/>
              <a:t>BACKGROUND &amp; </a:t>
            </a:r>
            <a:r>
              <a:rPr b="0" lang="en-US" sz="2000" cap="none">
                <a:latin typeface="Corbel"/>
                <a:ea typeface="Corbel"/>
                <a:cs typeface="Corbel"/>
                <a:sym typeface="Corbel"/>
              </a:rPr>
              <a:t>PROBLEM OF PRACTICE</a:t>
            </a:r>
            <a:endParaRPr/>
          </a:p>
          <a:p>
            <a:pPr indent="-342900" lvl="0" marL="342900" rtl="0" algn="l">
              <a:lnSpc>
                <a:spcPct val="90000"/>
              </a:lnSpc>
              <a:spcBef>
                <a:spcPts val="1000"/>
              </a:spcBef>
              <a:spcAft>
                <a:spcPts val="0"/>
              </a:spcAft>
              <a:buClr>
                <a:srgbClr val="0D1D51"/>
              </a:buClr>
              <a:buSzPts val="2000"/>
              <a:buFont typeface="Arial"/>
              <a:buChar char="•"/>
            </a:pPr>
            <a:r>
              <a:rPr b="0" lang="en-US" sz="2000" cap="none">
                <a:latin typeface="Corbel"/>
                <a:ea typeface="Corbel"/>
                <a:cs typeface="Corbel"/>
                <a:sym typeface="Corbel"/>
              </a:rPr>
              <a:t>RESEARCH QUESTIONS &amp; H</a:t>
            </a:r>
            <a:r>
              <a:rPr b="0" lang="en-US" sz="2000"/>
              <a:t>YPOTHESIS</a:t>
            </a:r>
            <a:endParaRPr/>
          </a:p>
        </p:txBody>
      </p:sp>
      <p:sp>
        <p:nvSpPr>
          <p:cNvPr id="460" name="Google Shape;460;g7a0bcfd04c_0_145"/>
          <p:cNvSpPr txBox="1"/>
          <p:nvPr/>
        </p:nvSpPr>
        <p:spPr>
          <a:xfrm>
            <a:off x="9193873" y="4852162"/>
            <a:ext cx="2588700" cy="495300"/>
          </a:xfrm>
          <a:prstGeom prst="rect">
            <a:avLst/>
          </a:prstGeom>
          <a:noFill/>
          <a:ln>
            <a:noFill/>
          </a:ln>
        </p:spPr>
        <p:txBody>
          <a:bodyPr anchorCtr="0" anchor="ctr" bIns="0" lIns="0" spcFirstLastPara="1" rIns="0" wrap="square" tIns="0">
            <a:noAutofit/>
          </a:bodyPr>
          <a:lstStyle/>
          <a:p>
            <a:pPr indent="-342900" lvl="0" marL="342900" marR="0" rtl="0" algn="l">
              <a:lnSpc>
                <a:spcPct val="90000"/>
              </a:lnSpc>
              <a:spcBef>
                <a:spcPts val="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LIMITATIONS </a:t>
            </a:r>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IMPLICATIONS &amp; NEXT STEPS</a:t>
            </a:r>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Q&amp;A</a:t>
            </a:r>
            <a:endParaRPr/>
          </a:p>
        </p:txBody>
      </p:sp>
      <p:sp>
        <p:nvSpPr>
          <p:cNvPr id="461" name="Google Shape;461;g7a0bcfd04c_0_145"/>
          <p:cNvSpPr txBox="1"/>
          <p:nvPr/>
        </p:nvSpPr>
        <p:spPr>
          <a:xfrm>
            <a:off x="6318682" y="4814047"/>
            <a:ext cx="2588700" cy="495300"/>
          </a:xfrm>
          <a:prstGeom prst="rect">
            <a:avLst/>
          </a:prstGeom>
          <a:noFill/>
          <a:ln>
            <a:noFill/>
          </a:ln>
        </p:spPr>
        <p:txBody>
          <a:bodyPr anchorCtr="0" anchor="ctr" bIns="0" lIns="0" spcFirstLastPara="1" rIns="0" wrap="square" tIns="0">
            <a:noAutofit/>
          </a:bodyPr>
          <a:lstStyle/>
          <a:p>
            <a:pPr indent="-342900" lvl="0" marL="342900" marR="0" rtl="0" algn="l">
              <a:lnSpc>
                <a:spcPct val="90000"/>
              </a:lnSpc>
              <a:spcBef>
                <a:spcPts val="1000"/>
              </a:spcBef>
              <a:spcAft>
                <a:spcPts val="0"/>
              </a:spcAft>
              <a:buClr>
                <a:srgbClr val="0D1D51"/>
              </a:buClr>
              <a:buSzPts val="2000"/>
              <a:buFont typeface="Arial"/>
              <a:buChar char="•"/>
            </a:pPr>
            <a:r>
              <a:rPr lang="en-US" sz="2000">
                <a:solidFill>
                  <a:srgbClr val="0D1D51"/>
                </a:solidFill>
                <a:latin typeface="Corbel"/>
                <a:ea typeface="Corbel"/>
                <a:cs typeface="Corbel"/>
                <a:sym typeface="Corbel"/>
              </a:rPr>
              <a:t>MODELING &amp; </a:t>
            </a:r>
            <a:r>
              <a:rPr b="0" lang="en-US" sz="2000" cap="none">
                <a:solidFill>
                  <a:srgbClr val="0D1D51"/>
                </a:solidFill>
                <a:latin typeface="Corbel"/>
                <a:ea typeface="Corbel"/>
                <a:cs typeface="Corbel"/>
                <a:sym typeface="Corbel"/>
              </a:rPr>
              <a:t>VALIDATION</a:t>
            </a:r>
            <a:endParaRPr b="0" sz="2000" cap="none">
              <a:solidFill>
                <a:srgbClr val="0D1D51"/>
              </a:solidFill>
              <a:latin typeface="Corbel"/>
              <a:ea typeface="Corbel"/>
              <a:cs typeface="Corbel"/>
              <a:sym typeface="Corbel"/>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ANALYSIS &amp; </a:t>
            </a:r>
            <a:r>
              <a:rPr lang="en-US" sz="2000">
                <a:solidFill>
                  <a:srgbClr val="0D1D51"/>
                </a:solidFill>
                <a:latin typeface="Corbel"/>
                <a:ea typeface="Corbel"/>
                <a:cs typeface="Corbel"/>
                <a:sym typeface="Corbel"/>
              </a:rPr>
              <a:t>FINDINGS</a:t>
            </a:r>
            <a:endParaRPr/>
          </a:p>
        </p:txBody>
      </p:sp>
      <p:sp>
        <p:nvSpPr>
          <p:cNvPr id="462" name="Google Shape;462;g7a0bcfd04c_0_145"/>
          <p:cNvSpPr/>
          <p:nvPr>
            <p:ph idx="13" type="pic"/>
          </p:nvPr>
        </p:nvSpPr>
        <p:spPr>
          <a:xfrm>
            <a:off x="3623961" y="1367675"/>
            <a:ext cx="2160000" cy="2018100"/>
          </a:xfrm>
          <a:prstGeom prst="ellipse">
            <a:avLst/>
          </a:prstGeom>
          <a:solidFill>
            <a:schemeClr val="lt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sp>
        <p:nvSpPr>
          <p:cNvPr id="463" name="Google Shape;463;g7a0bcfd04c_0_145"/>
          <p:cNvSpPr/>
          <p:nvPr>
            <p:ph idx="14" type="pic"/>
          </p:nvPr>
        </p:nvSpPr>
        <p:spPr>
          <a:xfrm>
            <a:off x="6410627" y="1348882"/>
            <a:ext cx="2160000" cy="2018100"/>
          </a:xfrm>
          <a:prstGeom prst="ellipse">
            <a:avLst/>
          </a:prstGeom>
          <a:solidFill>
            <a:schemeClr val="lt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pic>
        <p:nvPicPr>
          <p:cNvPr id="464" name="Google Shape;464;g7a0bcfd04c_0_145"/>
          <p:cNvPicPr preferRelativeResize="0"/>
          <p:nvPr/>
        </p:nvPicPr>
        <p:blipFill rotWithShape="1">
          <a:blip r:embed="rId3">
            <a:alphaModFix/>
          </a:blip>
          <a:srcRect b="0" l="0" r="0" t="0"/>
          <a:stretch/>
        </p:blipFill>
        <p:spPr>
          <a:xfrm>
            <a:off x="9121050" y="961999"/>
            <a:ext cx="2576100" cy="2791800"/>
          </a:xfrm>
          <a:prstGeom prst="ellipse">
            <a:avLst/>
          </a:prstGeom>
          <a:noFill/>
          <a:ln cap="flat" cmpd="sng" w="38100">
            <a:solidFill>
              <a:srgbClr val="33CCCC"/>
            </a:solidFill>
            <a:prstDash val="solid"/>
            <a:round/>
            <a:headEnd len="sm" w="sm" type="none"/>
            <a:tailEnd len="sm" w="sm" type="none"/>
          </a:ln>
        </p:spPr>
      </p:pic>
      <p:pic>
        <p:nvPicPr>
          <p:cNvPr id="465" name="Google Shape;465;g7a0bcfd04c_0_145"/>
          <p:cNvPicPr preferRelativeResize="0"/>
          <p:nvPr/>
        </p:nvPicPr>
        <p:blipFill rotWithShape="1">
          <a:blip r:embed="rId4">
            <a:alphaModFix/>
          </a:blip>
          <a:srcRect b="0" l="0" r="0" t="0"/>
          <a:stretch/>
        </p:blipFill>
        <p:spPr>
          <a:xfrm>
            <a:off x="421225" y="1064381"/>
            <a:ext cx="2588700" cy="2726100"/>
          </a:xfrm>
          <a:prstGeom prst="ellipse">
            <a:avLst/>
          </a:prstGeom>
          <a:solidFill>
            <a:schemeClr val="lt2"/>
          </a:solidFill>
          <a:ln cap="flat" cmpd="sng" w="38100">
            <a:solidFill>
              <a:srgbClr val="33CCCC"/>
            </a:solidFill>
            <a:prstDash val="solid"/>
            <a:round/>
            <a:headEnd len="sm" w="sm" type="none"/>
            <a:tailEnd len="sm" w="sm" type="none"/>
          </a:ln>
        </p:spPr>
      </p:pic>
      <p:pic>
        <p:nvPicPr>
          <p:cNvPr id="466" name="Google Shape;466;g7a0bcfd04c_0_145"/>
          <p:cNvPicPr preferRelativeResize="0"/>
          <p:nvPr/>
        </p:nvPicPr>
        <p:blipFill rotWithShape="1">
          <a:blip r:embed="rId5">
            <a:alphaModFix/>
          </a:blip>
          <a:srcRect b="0" l="0" r="0" t="0"/>
          <a:stretch/>
        </p:blipFill>
        <p:spPr>
          <a:xfrm>
            <a:off x="6247582" y="974787"/>
            <a:ext cx="2486100" cy="2803800"/>
          </a:xfrm>
          <a:prstGeom prst="ellipse">
            <a:avLst/>
          </a:prstGeom>
          <a:solidFill>
            <a:schemeClr val="lt2"/>
          </a:solidFill>
          <a:ln cap="flat" cmpd="sng" w="38100">
            <a:solidFill>
              <a:srgbClr val="33CCCC"/>
            </a:solidFill>
            <a:prstDash val="solid"/>
            <a:round/>
            <a:headEnd len="sm" w="sm" type="none"/>
            <a:tailEnd len="sm" w="sm" type="none"/>
          </a:ln>
        </p:spPr>
      </p:pic>
      <p:pic>
        <p:nvPicPr>
          <p:cNvPr id="467" name="Google Shape;467;g7a0bcfd04c_0_145"/>
          <p:cNvPicPr preferRelativeResize="0"/>
          <p:nvPr/>
        </p:nvPicPr>
        <p:blipFill rotWithShape="1">
          <a:blip r:embed="rId6">
            <a:alphaModFix/>
          </a:blip>
          <a:srcRect b="0" l="0" r="0" t="0"/>
          <a:stretch/>
        </p:blipFill>
        <p:spPr>
          <a:xfrm>
            <a:off x="3300700" y="956000"/>
            <a:ext cx="2576100" cy="2803800"/>
          </a:xfrm>
          <a:prstGeom prst="ellipse">
            <a:avLst/>
          </a:prstGeom>
          <a:solidFill>
            <a:schemeClr val="lt2"/>
          </a:solidFill>
          <a:ln cap="flat" cmpd="sng" w="38100">
            <a:solidFill>
              <a:srgbClr val="33CCCC"/>
            </a:solidFill>
            <a:prstDash val="solid"/>
            <a:round/>
            <a:headEnd len="sm" w="sm" type="none"/>
            <a:tailEnd len="sm" w="sm" type="none"/>
          </a:ln>
        </p:spPr>
      </p:pic>
      <p:cxnSp>
        <p:nvCxnSpPr>
          <p:cNvPr id="468" name="Google Shape;468;g7a0bcfd04c_0_145"/>
          <p:cNvCxnSpPr/>
          <p:nvPr/>
        </p:nvCxnSpPr>
        <p:spPr>
          <a:xfrm>
            <a:off x="3100125" y="4466350"/>
            <a:ext cx="28500" cy="1952700"/>
          </a:xfrm>
          <a:prstGeom prst="straightConnector1">
            <a:avLst/>
          </a:prstGeom>
          <a:noFill/>
          <a:ln cap="flat" cmpd="sng" w="9525">
            <a:solidFill>
              <a:srgbClr val="BFBFBF"/>
            </a:solidFill>
            <a:prstDash val="solid"/>
            <a:miter lim="800000"/>
            <a:headEnd len="sm" w="sm" type="none"/>
            <a:tailEnd len="sm" w="sm" type="none"/>
          </a:ln>
        </p:spPr>
      </p:cxnSp>
      <p:cxnSp>
        <p:nvCxnSpPr>
          <p:cNvPr id="469" name="Google Shape;469;g7a0bcfd04c_0_145"/>
          <p:cNvCxnSpPr/>
          <p:nvPr/>
        </p:nvCxnSpPr>
        <p:spPr>
          <a:xfrm>
            <a:off x="543872" y="4162425"/>
            <a:ext cx="11150700" cy="0"/>
          </a:xfrm>
          <a:prstGeom prst="straightConnector1">
            <a:avLst/>
          </a:prstGeom>
          <a:noFill/>
          <a:ln cap="flat" cmpd="sng" w="34925">
            <a:solidFill>
              <a:srgbClr val="33CCCC"/>
            </a:solidFill>
            <a:prstDash val="solid"/>
            <a:miter lim="800000"/>
            <a:headEnd len="sm" w="sm" type="none"/>
            <a:tailEnd len="med" w="med" type="diamond"/>
          </a:ln>
        </p:spPr>
      </p:cxnSp>
      <p:sp>
        <p:nvSpPr>
          <p:cNvPr id="470" name="Google Shape;470;g7a0bcfd04c_0_145"/>
          <p:cNvSpPr txBox="1"/>
          <p:nvPr>
            <p:ph idx="3" type="body"/>
          </p:nvPr>
        </p:nvSpPr>
        <p:spPr>
          <a:xfrm>
            <a:off x="3312446" y="5118847"/>
            <a:ext cx="2588700" cy="495300"/>
          </a:xfrm>
          <a:prstGeom prst="rect">
            <a:avLst/>
          </a:prstGeom>
          <a:noFill/>
          <a:ln>
            <a:noFill/>
          </a:ln>
        </p:spPr>
        <p:txBody>
          <a:bodyPr anchorCtr="0" anchor="ctr" bIns="0" lIns="0" spcFirstLastPara="1" rIns="0" wrap="square" tIns="0">
            <a:noAutofit/>
          </a:bodyPr>
          <a:lstStyle/>
          <a:p>
            <a:pPr indent="-342900" lvl="0" marL="342900" rtl="0" algn="l">
              <a:lnSpc>
                <a:spcPct val="90000"/>
              </a:lnSpc>
              <a:spcBef>
                <a:spcPts val="0"/>
              </a:spcBef>
              <a:spcAft>
                <a:spcPts val="0"/>
              </a:spcAft>
              <a:buClr>
                <a:srgbClr val="0D1D51"/>
              </a:buClr>
              <a:buSzPts val="2000"/>
              <a:buFont typeface="Arial"/>
              <a:buChar char="•"/>
            </a:pPr>
            <a:r>
              <a:rPr b="0" lang="en-US" sz="2000">
                <a:solidFill>
                  <a:schemeClr val="accent3"/>
                </a:solidFill>
              </a:rPr>
              <a:t>PROCESS &amp; ANALYTICAL PLAN</a:t>
            </a:r>
            <a:endParaRPr b="0" sz="2000">
              <a:solidFill>
                <a:schemeClr val="accent3"/>
              </a:solidFill>
            </a:endParaRPr>
          </a:p>
          <a:p>
            <a:pPr indent="0" lvl="0" marL="0" rtl="0" algn="l">
              <a:lnSpc>
                <a:spcPct val="90000"/>
              </a:lnSpc>
              <a:spcBef>
                <a:spcPts val="0"/>
              </a:spcBef>
              <a:spcAft>
                <a:spcPts val="0"/>
              </a:spcAft>
              <a:buNone/>
            </a:pPr>
            <a:r>
              <a:t/>
            </a:r>
            <a:endParaRPr b="0" sz="2000">
              <a:solidFill>
                <a:schemeClr val="accent3"/>
              </a:solidFill>
            </a:endParaRPr>
          </a:p>
          <a:p>
            <a:pPr indent="-342900" lvl="0" marL="342900" rtl="0" algn="l">
              <a:lnSpc>
                <a:spcPct val="90000"/>
              </a:lnSpc>
              <a:spcBef>
                <a:spcPts val="0"/>
              </a:spcBef>
              <a:spcAft>
                <a:spcPts val="0"/>
              </a:spcAft>
              <a:buClr>
                <a:srgbClr val="0D1D51"/>
              </a:buClr>
              <a:buSzPts val="2000"/>
              <a:buFont typeface="Arial"/>
              <a:buChar char="•"/>
            </a:pPr>
            <a:r>
              <a:rPr b="0" lang="en-US" sz="2000"/>
              <a:t>DESCRIPTIVE STATISTICS</a:t>
            </a:r>
            <a:endParaRPr/>
          </a:p>
          <a:p>
            <a:pPr indent="0" lvl="0" marL="0" rtl="0" algn="l">
              <a:lnSpc>
                <a:spcPct val="90000"/>
              </a:lnSpc>
              <a:spcBef>
                <a:spcPts val="1000"/>
              </a:spcBef>
              <a:spcAft>
                <a:spcPts val="0"/>
              </a:spcAft>
              <a:buNone/>
            </a:pPr>
            <a:r>
              <a:t/>
            </a:r>
            <a:endParaRPr/>
          </a:p>
        </p:txBody>
      </p:sp>
      <p:cxnSp>
        <p:nvCxnSpPr>
          <p:cNvPr id="471" name="Google Shape;471;g7a0bcfd04c_0_145"/>
          <p:cNvCxnSpPr/>
          <p:nvPr/>
        </p:nvCxnSpPr>
        <p:spPr>
          <a:xfrm>
            <a:off x="6084975" y="4391025"/>
            <a:ext cx="28500" cy="1952700"/>
          </a:xfrm>
          <a:prstGeom prst="straightConnector1">
            <a:avLst/>
          </a:prstGeom>
          <a:noFill/>
          <a:ln cap="flat" cmpd="sng" w="9525">
            <a:solidFill>
              <a:srgbClr val="BFBFBF"/>
            </a:solidFill>
            <a:prstDash val="solid"/>
            <a:miter lim="800000"/>
            <a:headEnd len="sm" w="sm" type="none"/>
            <a:tailEnd len="sm" w="sm" type="none"/>
          </a:ln>
        </p:spPr>
      </p:cxnSp>
      <p:cxnSp>
        <p:nvCxnSpPr>
          <p:cNvPr id="472" name="Google Shape;472;g7a0bcfd04c_0_145"/>
          <p:cNvCxnSpPr/>
          <p:nvPr/>
        </p:nvCxnSpPr>
        <p:spPr>
          <a:xfrm>
            <a:off x="8754975" y="4410075"/>
            <a:ext cx="28500" cy="1952700"/>
          </a:xfrm>
          <a:prstGeom prst="straightConnector1">
            <a:avLst/>
          </a:prstGeom>
          <a:noFill/>
          <a:ln cap="flat" cmpd="sng" w="9525">
            <a:solidFill>
              <a:srgbClr val="BFBFBF"/>
            </a:solidFill>
            <a:prstDash val="solid"/>
            <a:miter lim="800000"/>
            <a:headEnd len="sm" w="sm" type="none"/>
            <a:tailEnd len="sm" w="sm" type="none"/>
          </a:ln>
        </p:spPr>
      </p:cxnSp>
      <p:pic>
        <p:nvPicPr>
          <p:cNvPr id="473" name="Google Shape;473;g7a0bcfd04c_0_145"/>
          <p:cNvPicPr preferRelativeResize="0"/>
          <p:nvPr/>
        </p:nvPicPr>
        <p:blipFill rotWithShape="1">
          <a:blip r:embed="rId7">
            <a:alphaModFix/>
          </a:blip>
          <a:srcRect b="41617" l="13783" r="8954" t="19700"/>
          <a:stretch/>
        </p:blipFill>
        <p:spPr>
          <a:xfrm>
            <a:off x="6377838" y="3247150"/>
            <a:ext cx="2148525" cy="83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473"/>
                                        </p:tgtEl>
                                        <p:attrNameLst>
                                          <p:attrName>style.visibility</p:attrName>
                                        </p:attrNameLst>
                                      </p:cBhvr>
                                      <p:to>
                                        <p:strVal val="visible"/>
                                      </p:to>
                                    </p:set>
                                    <p:anim calcmode="lin" valueType="num">
                                      <p:cBhvr additive="base">
                                        <p:cTn dur="1000"/>
                                        <p:tgtEl>
                                          <p:spTgt spid="473"/>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2" name="Shape 202"/>
        <p:cNvGrpSpPr/>
        <p:nvPr/>
      </p:nvGrpSpPr>
      <p:grpSpPr>
        <a:xfrm>
          <a:off x="0" y="0"/>
          <a:ext cx="0" cy="0"/>
          <a:chOff x="0" y="0"/>
          <a:chExt cx="0" cy="0"/>
        </a:xfrm>
      </p:grpSpPr>
      <p:sp>
        <p:nvSpPr>
          <p:cNvPr id="203" name="Google Shape;203;p2"/>
          <p:cNvSpPr txBox="1"/>
          <p:nvPr>
            <p:ph type="title"/>
          </p:nvPr>
        </p:nvSpPr>
        <p:spPr>
          <a:xfrm>
            <a:off x="497528" y="-21653"/>
            <a:ext cx="11150700" cy="9204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TODAY’S STOPS</a:t>
            </a:r>
            <a:endParaRPr/>
          </a:p>
        </p:txBody>
      </p:sp>
      <p:sp>
        <p:nvSpPr>
          <p:cNvPr id="204" name="Google Shape;204;p2"/>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US"/>
              <a:t>‹#›</a:t>
            </a:fld>
            <a:endParaRPr/>
          </a:p>
        </p:txBody>
      </p:sp>
      <p:sp>
        <p:nvSpPr>
          <p:cNvPr id="205" name="Google Shape;205;p2"/>
          <p:cNvSpPr txBox="1"/>
          <p:nvPr>
            <p:ph idx="3" type="body"/>
          </p:nvPr>
        </p:nvSpPr>
        <p:spPr>
          <a:xfrm>
            <a:off x="663821" y="5118847"/>
            <a:ext cx="2588700" cy="495300"/>
          </a:xfrm>
          <a:prstGeom prst="rect">
            <a:avLst/>
          </a:prstGeom>
          <a:noFill/>
          <a:ln>
            <a:noFill/>
          </a:ln>
        </p:spPr>
        <p:txBody>
          <a:bodyPr anchorCtr="0" anchor="ctr" bIns="0" lIns="0" spcFirstLastPara="1" rIns="0" wrap="square" tIns="0">
            <a:noAutofit/>
          </a:bodyPr>
          <a:lstStyle/>
          <a:p>
            <a:pPr indent="-342900" lvl="0" marL="342900" rtl="0" algn="l">
              <a:lnSpc>
                <a:spcPct val="90000"/>
              </a:lnSpc>
              <a:spcBef>
                <a:spcPts val="0"/>
              </a:spcBef>
              <a:spcAft>
                <a:spcPts val="0"/>
              </a:spcAft>
              <a:buClr>
                <a:srgbClr val="0D1D51"/>
              </a:buClr>
              <a:buSzPts val="2000"/>
              <a:buFont typeface="Arial"/>
              <a:buChar char="•"/>
            </a:pPr>
            <a:r>
              <a:rPr b="0" lang="en-US" sz="2000"/>
              <a:t>BACKGROUND &amp; </a:t>
            </a:r>
            <a:r>
              <a:rPr b="0" lang="en-US" sz="2000" cap="none">
                <a:latin typeface="Corbel"/>
                <a:ea typeface="Corbel"/>
                <a:cs typeface="Corbel"/>
                <a:sym typeface="Corbel"/>
              </a:rPr>
              <a:t>PROBLEM OF PRACTICE</a:t>
            </a:r>
            <a:endParaRPr/>
          </a:p>
          <a:p>
            <a:pPr indent="-342900" lvl="0" marL="342900" rtl="0" algn="l">
              <a:lnSpc>
                <a:spcPct val="90000"/>
              </a:lnSpc>
              <a:spcBef>
                <a:spcPts val="1000"/>
              </a:spcBef>
              <a:spcAft>
                <a:spcPts val="0"/>
              </a:spcAft>
              <a:buClr>
                <a:srgbClr val="0D1D51"/>
              </a:buClr>
              <a:buSzPts val="2000"/>
              <a:buFont typeface="Arial"/>
              <a:buChar char="•"/>
            </a:pPr>
            <a:r>
              <a:rPr b="0" lang="en-US" sz="2000" cap="none">
                <a:latin typeface="Corbel"/>
                <a:ea typeface="Corbel"/>
                <a:cs typeface="Corbel"/>
                <a:sym typeface="Corbel"/>
              </a:rPr>
              <a:t>RESEARCH QUESTIONS &amp; H</a:t>
            </a:r>
            <a:r>
              <a:rPr b="0" lang="en-US" sz="2000"/>
              <a:t>YPOTHESIS</a:t>
            </a:r>
            <a:endParaRPr/>
          </a:p>
        </p:txBody>
      </p:sp>
      <p:sp>
        <p:nvSpPr>
          <p:cNvPr id="206" name="Google Shape;206;p2"/>
          <p:cNvSpPr txBox="1"/>
          <p:nvPr/>
        </p:nvSpPr>
        <p:spPr>
          <a:xfrm>
            <a:off x="9193873" y="4852162"/>
            <a:ext cx="2588700" cy="495300"/>
          </a:xfrm>
          <a:prstGeom prst="rect">
            <a:avLst/>
          </a:prstGeom>
          <a:noFill/>
          <a:ln>
            <a:noFill/>
          </a:ln>
        </p:spPr>
        <p:txBody>
          <a:bodyPr anchorCtr="0" anchor="ctr" bIns="0" lIns="0" spcFirstLastPara="1" rIns="0" wrap="square" tIns="0">
            <a:noAutofit/>
          </a:bodyPr>
          <a:lstStyle/>
          <a:p>
            <a:pPr indent="-342900" lvl="0" marL="342900" marR="0" rtl="0" algn="l">
              <a:lnSpc>
                <a:spcPct val="90000"/>
              </a:lnSpc>
              <a:spcBef>
                <a:spcPts val="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LIMITATIONS </a:t>
            </a:r>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IMPLICATIONS &amp; NEXT STEPS</a:t>
            </a:r>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Q&amp;A</a:t>
            </a:r>
            <a:endParaRPr/>
          </a:p>
        </p:txBody>
      </p:sp>
      <p:sp>
        <p:nvSpPr>
          <p:cNvPr id="207" name="Google Shape;207;p2"/>
          <p:cNvSpPr txBox="1"/>
          <p:nvPr/>
        </p:nvSpPr>
        <p:spPr>
          <a:xfrm>
            <a:off x="6318682" y="4814047"/>
            <a:ext cx="2588700" cy="495300"/>
          </a:xfrm>
          <a:prstGeom prst="rect">
            <a:avLst/>
          </a:prstGeom>
          <a:noFill/>
          <a:ln>
            <a:noFill/>
          </a:ln>
        </p:spPr>
        <p:txBody>
          <a:bodyPr anchorCtr="0" anchor="ctr" bIns="0" lIns="0" spcFirstLastPara="1" rIns="0" wrap="square" tIns="0">
            <a:noAutofit/>
          </a:bodyPr>
          <a:lstStyle/>
          <a:p>
            <a:pPr indent="-342900" lvl="0" marL="342900" marR="0" rtl="0" algn="l">
              <a:lnSpc>
                <a:spcPct val="90000"/>
              </a:lnSpc>
              <a:spcBef>
                <a:spcPts val="1000"/>
              </a:spcBef>
              <a:spcAft>
                <a:spcPts val="0"/>
              </a:spcAft>
              <a:buClr>
                <a:srgbClr val="0D1D51"/>
              </a:buClr>
              <a:buSzPts val="2000"/>
              <a:buFont typeface="Arial"/>
              <a:buChar char="•"/>
            </a:pPr>
            <a:r>
              <a:rPr lang="en-US" sz="2000">
                <a:solidFill>
                  <a:srgbClr val="0D1D51"/>
                </a:solidFill>
                <a:latin typeface="Corbel"/>
                <a:ea typeface="Corbel"/>
                <a:cs typeface="Corbel"/>
                <a:sym typeface="Corbel"/>
              </a:rPr>
              <a:t>MODELING &amp; </a:t>
            </a:r>
            <a:r>
              <a:rPr b="0" lang="en-US" sz="2000" cap="none">
                <a:solidFill>
                  <a:srgbClr val="0D1D51"/>
                </a:solidFill>
                <a:latin typeface="Corbel"/>
                <a:ea typeface="Corbel"/>
                <a:cs typeface="Corbel"/>
                <a:sym typeface="Corbel"/>
              </a:rPr>
              <a:t>VALIDATION</a:t>
            </a:r>
            <a:endParaRPr b="0" sz="2000" cap="none">
              <a:solidFill>
                <a:srgbClr val="0D1D51"/>
              </a:solidFill>
              <a:latin typeface="Corbel"/>
              <a:ea typeface="Corbel"/>
              <a:cs typeface="Corbel"/>
              <a:sym typeface="Corbel"/>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ANALYSIS &amp; </a:t>
            </a:r>
            <a:r>
              <a:rPr lang="en-US" sz="2000">
                <a:solidFill>
                  <a:srgbClr val="0D1D51"/>
                </a:solidFill>
                <a:latin typeface="Corbel"/>
                <a:ea typeface="Corbel"/>
                <a:cs typeface="Corbel"/>
                <a:sym typeface="Corbel"/>
              </a:rPr>
              <a:t>FINDINGS</a:t>
            </a:r>
            <a:endParaRPr/>
          </a:p>
        </p:txBody>
      </p:sp>
      <p:sp>
        <p:nvSpPr>
          <p:cNvPr id="208" name="Google Shape;208;p2"/>
          <p:cNvSpPr/>
          <p:nvPr>
            <p:ph idx="13" type="pic"/>
          </p:nvPr>
        </p:nvSpPr>
        <p:spPr>
          <a:xfrm>
            <a:off x="3623961" y="1367675"/>
            <a:ext cx="2160000" cy="2018100"/>
          </a:xfrm>
          <a:prstGeom prst="ellipse">
            <a:avLst/>
          </a:prstGeom>
          <a:solidFill>
            <a:schemeClr val="lt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sp>
        <p:nvSpPr>
          <p:cNvPr id="209" name="Google Shape;209;p2"/>
          <p:cNvSpPr/>
          <p:nvPr>
            <p:ph idx="14" type="pic"/>
          </p:nvPr>
        </p:nvSpPr>
        <p:spPr>
          <a:xfrm>
            <a:off x="6410627" y="1348882"/>
            <a:ext cx="2160000" cy="2018100"/>
          </a:xfrm>
          <a:prstGeom prst="ellipse">
            <a:avLst/>
          </a:prstGeom>
          <a:solidFill>
            <a:schemeClr val="lt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pic>
        <p:nvPicPr>
          <p:cNvPr id="210" name="Google Shape;210;p2"/>
          <p:cNvPicPr preferRelativeResize="0"/>
          <p:nvPr/>
        </p:nvPicPr>
        <p:blipFill rotWithShape="1">
          <a:blip r:embed="rId3">
            <a:alphaModFix/>
          </a:blip>
          <a:srcRect b="0" l="0" r="0" t="0"/>
          <a:stretch/>
        </p:blipFill>
        <p:spPr>
          <a:xfrm>
            <a:off x="9121050" y="961999"/>
            <a:ext cx="2576100" cy="2791800"/>
          </a:xfrm>
          <a:prstGeom prst="ellipse">
            <a:avLst/>
          </a:prstGeom>
          <a:noFill/>
          <a:ln cap="flat" cmpd="sng" w="38100">
            <a:solidFill>
              <a:srgbClr val="33CCCC"/>
            </a:solidFill>
            <a:prstDash val="solid"/>
            <a:round/>
            <a:headEnd len="sm" w="sm" type="none"/>
            <a:tailEnd len="sm" w="sm" type="none"/>
          </a:ln>
        </p:spPr>
      </p:pic>
      <p:pic>
        <p:nvPicPr>
          <p:cNvPr id="211" name="Google Shape;211;p2"/>
          <p:cNvPicPr preferRelativeResize="0"/>
          <p:nvPr/>
        </p:nvPicPr>
        <p:blipFill rotWithShape="1">
          <a:blip r:embed="rId4">
            <a:alphaModFix/>
          </a:blip>
          <a:srcRect b="0" l="0" r="0" t="0"/>
          <a:stretch/>
        </p:blipFill>
        <p:spPr>
          <a:xfrm>
            <a:off x="421225" y="1064381"/>
            <a:ext cx="2588700" cy="2726100"/>
          </a:xfrm>
          <a:prstGeom prst="ellipse">
            <a:avLst/>
          </a:prstGeom>
          <a:solidFill>
            <a:schemeClr val="lt2"/>
          </a:solidFill>
          <a:ln cap="flat" cmpd="sng" w="38100">
            <a:solidFill>
              <a:srgbClr val="33CCCC"/>
            </a:solidFill>
            <a:prstDash val="solid"/>
            <a:round/>
            <a:headEnd len="sm" w="sm" type="none"/>
            <a:tailEnd len="sm" w="sm" type="none"/>
          </a:ln>
        </p:spPr>
      </p:pic>
      <p:pic>
        <p:nvPicPr>
          <p:cNvPr id="212" name="Google Shape;212;p2"/>
          <p:cNvPicPr preferRelativeResize="0"/>
          <p:nvPr/>
        </p:nvPicPr>
        <p:blipFill rotWithShape="1">
          <a:blip r:embed="rId5">
            <a:alphaModFix/>
          </a:blip>
          <a:srcRect b="0" l="0" r="0" t="0"/>
          <a:stretch/>
        </p:blipFill>
        <p:spPr>
          <a:xfrm>
            <a:off x="6247582" y="974787"/>
            <a:ext cx="2486100" cy="2803800"/>
          </a:xfrm>
          <a:prstGeom prst="ellipse">
            <a:avLst/>
          </a:prstGeom>
          <a:solidFill>
            <a:schemeClr val="lt2"/>
          </a:solidFill>
          <a:ln cap="flat" cmpd="sng" w="38100">
            <a:solidFill>
              <a:srgbClr val="33CCCC"/>
            </a:solidFill>
            <a:prstDash val="solid"/>
            <a:round/>
            <a:headEnd len="sm" w="sm" type="none"/>
            <a:tailEnd len="sm" w="sm" type="none"/>
          </a:ln>
        </p:spPr>
      </p:pic>
      <p:pic>
        <p:nvPicPr>
          <p:cNvPr id="213" name="Google Shape;213;p2"/>
          <p:cNvPicPr preferRelativeResize="0"/>
          <p:nvPr/>
        </p:nvPicPr>
        <p:blipFill rotWithShape="1">
          <a:blip r:embed="rId6">
            <a:alphaModFix/>
          </a:blip>
          <a:srcRect b="0" l="0" r="0" t="0"/>
          <a:stretch/>
        </p:blipFill>
        <p:spPr>
          <a:xfrm>
            <a:off x="3300700" y="956000"/>
            <a:ext cx="2576100" cy="2803800"/>
          </a:xfrm>
          <a:prstGeom prst="ellipse">
            <a:avLst/>
          </a:prstGeom>
          <a:solidFill>
            <a:schemeClr val="lt2"/>
          </a:solidFill>
          <a:ln cap="flat" cmpd="sng" w="38100">
            <a:solidFill>
              <a:srgbClr val="33CCCC"/>
            </a:solidFill>
            <a:prstDash val="solid"/>
            <a:round/>
            <a:headEnd len="sm" w="sm" type="none"/>
            <a:tailEnd len="sm" w="sm" type="none"/>
          </a:ln>
        </p:spPr>
      </p:pic>
      <p:cxnSp>
        <p:nvCxnSpPr>
          <p:cNvPr id="214" name="Google Shape;214;p2"/>
          <p:cNvCxnSpPr/>
          <p:nvPr/>
        </p:nvCxnSpPr>
        <p:spPr>
          <a:xfrm>
            <a:off x="3100125" y="4466350"/>
            <a:ext cx="28500" cy="1952700"/>
          </a:xfrm>
          <a:prstGeom prst="straightConnector1">
            <a:avLst/>
          </a:prstGeom>
          <a:noFill/>
          <a:ln cap="flat" cmpd="sng" w="9525">
            <a:solidFill>
              <a:srgbClr val="BFBFBF"/>
            </a:solidFill>
            <a:prstDash val="solid"/>
            <a:miter lim="800000"/>
            <a:headEnd len="sm" w="sm" type="none"/>
            <a:tailEnd len="sm" w="sm" type="none"/>
          </a:ln>
        </p:spPr>
      </p:cxnSp>
      <p:cxnSp>
        <p:nvCxnSpPr>
          <p:cNvPr id="215" name="Google Shape;215;p2"/>
          <p:cNvCxnSpPr/>
          <p:nvPr/>
        </p:nvCxnSpPr>
        <p:spPr>
          <a:xfrm>
            <a:off x="543872" y="4162425"/>
            <a:ext cx="11150700" cy="0"/>
          </a:xfrm>
          <a:prstGeom prst="straightConnector1">
            <a:avLst/>
          </a:prstGeom>
          <a:noFill/>
          <a:ln cap="flat" cmpd="sng" w="34925">
            <a:solidFill>
              <a:srgbClr val="33CCCC"/>
            </a:solidFill>
            <a:prstDash val="solid"/>
            <a:miter lim="800000"/>
            <a:headEnd len="sm" w="sm" type="none"/>
            <a:tailEnd len="med" w="med" type="diamond"/>
          </a:ln>
        </p:spPr>
      </p:cxnSp>
      <p:sp>
        <p:nvSpPr>
          <p:cNvPr id="216" name="Google Shape;216;p2"/>
          <p:cNvSpPr txBox="1"/>
          <p:nvPr>
            <p:ph idx="3" type="body"/>
          </p:nvPr>
        </p:nvSpPr>
        <p:spPr>
          <a:xfrm>
            <a:off x="3312446" y="5118847"/>
            <a:ext cx="2588700" cy="495300"/>
          </a:xfrm>
          <a:prstGeom prst="rect">
            <a:avLst/>
          </a:prstGeom>
          <a:noFill/>
          <a:ln>
            <a:noFill/>
          </a:ln>
        </p:spPr>
        <p:txBody>
          <a:bodyPr anchorCtr="0" anchor="ctr" bIns="0" lIns="0" spcFirstLastPara="1" rIns="0" wrap="square" tIns="0">
            <a:noAutofit/>
          </a:bodyPr>
          <a:lstStyle/>
          <a:p>
            <a:pPr indent="-342900" lvl="0" marL="342900" rtl="0" algn="l">
              <a:lnSpc>
                <a:spcPct val="90000"/>
              </a:lnSpc>
              <a:spcBef>
                <a:spcPts val="0"/>
              </a:spcBef>
              <a:spcAft>
                <a:spcPts val="0"/>
              </a:spcAft>
              <a:buClr>
                <a:srgbClr val="0D1D51"/>
              </a:buClr>
              <a:buSzPts val="2000"/>
              <a:buFont typeface="Arial"/>
              <a:buChar char="•"/>
            </a:pPr>
            <a:r>
              <a:rPr b="0" lang="en-US" sz="2000">
                <a:solidFill>
                  <a:schemeClr val="accent3"/>
                </a:solidFill>
              </a:rPr>
              <a:t>PROCESS &amp; ANALYTICAL PLAN</a:t>
            </a:r>
            <a:endParaRPr b="0" sz="2000">
              <a:solidFill>
                <a:schemeClr val="accent3"/>
              </a:solidFill>
            </a:endParaRPr>
          </a:p>
          <a:p>
            <a:pPr indent="0" lvl="0" marL="0" rtl="0" algn="l">
              <a:lnSpc>
                <a:spcPct val="90000"/>
              </a:lnSpc>
              <a:spcBef>
                <a:spcPts val="0"/>
              </a:spcBef>
              <a:spcAft>
                <a:spcPts val="0"/>
              </a:spcAft>
              <a:buNone/>
            </a:pPr>
            <a:r>
              <a:t/>
            </a:r>
            <a:endParaRPr b="0" sz="2000"/>
          </a:p>
          <a:p>
            <a:pPr indent="-342900" lvl="0" marL="342900" rtl="0" algn="l">
              <a:lnSpc>
                <a:spcPct val="90000"/>
              </a:lnSpc>
              <a:spcBef>
                <a:spcPts val="0"/>
              </a:spcBef>
              <a:spcAft>
                <a:spcPts val="0"/>
              </a:spcAft>
              <a:buClr>
                <a:srgbClr val="0D1D51"/>
              </a:buClr>
              <a:buSzPts val="2000"/>
              <a:buFont typeface="Arial"/>
              <a:buChar char="•"/>
            </a:pPr>
            <a:r>
              <a:rPr b="0" lang="en-US" sz="2000"/>
              <a:t>DESCRIPTIVE STATISTICS</a:t>
            </a:r>
            <a:endParaRPr/>
          </a:p>
          <a:p>
            <a:pPr indent="0" lvl="0" marL="0" rtl="0" algn="l">
              <a:lnSpc>
                <a:spcPct val="90000"/>
              </a:lnSpc>
              <a:spcBef>
                <a:spcPts val="1000"/>
              </a:spcBef>
              <a:spcAft>
                <a:spcPts val="0"/>
              </a:spcAft>
              <a:buNone/>
            </a:pPr>
            <a:r>
              <a:t/>
            </a:r>
            <a:endParaRPr/>
          </a:p>
        </p:txBody>
      </p:sp>
      <p:cxnSp>
        <p:nvCxnSpPr>
          <p:cNvPr id="217" name="Google Shape;217;p2"/>
          <p:cNvCxnSpPr/>
          <p:nvPr/>
        </p:nvCxnSpPr>
        <p:spPr>
          <a:xfrm>
            <a:off x="6084975" y="4391025"/>
            <a:ext cx="28500" cy="1952700"/>
          </a:xfrm>
          <a:prstGeom prst="straightConnector1">
            <a:avLst/>
          </a:prstGeom>
          <a:noFill/>
          <a:ln cap="flat" cmpd="sng" w="9525">
            <a:solidFill>
              <a:srgbClr val="BFBFBF"/>
            </a:solidFill>
            <a:prstDash val="solid"/>
            <a:miter lim="800000"/>
            <a:headEnd len="sm" w="sm" type="none"/>
            <a:tailEnd len="sm" w="sm" type="none"/>
          </a:ln>
        </p:spPr>
      </p:cxnSp>
      <p:cxnSp>
        <p:nvCxnSpPr>
          <p:cNvPr id="218" name="Google Shape;218;p2"/>
          <p:cNvCxnSpPr/>
          <p:nvPr/>
        </p:nvCxnSpPr>
        <p:spPr>
          <a:xfrm>
            <a:off x="8754975" y="4410075"/>
            <a:ext cx="28500" cy="1952700"/>
          </a:xfrm>
          <a:prstGeom prst="straightConnector1">
            <a:avLst/>
          </a:prstGeom>
          <a:noFill/>
          <a:ln cap="flat" cmpd="sng" w="9525">
            <a:solidFill>
              <a:srgbClr val="BFBFBF"/>
            </a:solidFill>
            <a:prstDash val="solid"/>
            <a:miter lim="800000"/>
            <a:headEnd len="sm" w="sm" type="none"/>
            <a:tailEnd len="sm" w="sm" type="none"/>
          </a:ln>
        </p:spPr>
      </p:cxnSp>
      <p:pic>
        <p:nvPicPr>
          <p:cNvPr id="219" name="Google Shape;219;p2"/>
          <p:cNvPicPr preferRelativeResize="0"/>
          <p:nvPr/>
        </p:nvPicPr>
        <p:blipFill rotWithShape="1">
          <a:blip r:embed="rId7">
            <a:alphaModFix/>
          </a:blip>
          <a:srcRect b="41617" l="13783" r="8954" t="19700"/>
          <a:stretch/>
        </p:blipFill>
        <p:spPr>
          <a:xfrm>
            <a:off x="781400" y="3298800"/>
            <a:ext cx="2148525" cy="83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219"/>
                                        </p:tgtEl>
                                        <p:attrNameLst>
                                          <p:attrName>style.visibility</p:attrName>
                                        </p:attrNameLst>
                                      </p:cBhvr>
                                      <p:to>
                                        <p:strVal val="visible"/>
                                      </p:to>
                                    </p:set>
                                    <p:anim calcmode="lin" valueType="num">
                                      <p:cBhvr additive="base">
                                        <p:cTn dur="1000"/>
                                        <p:tgtEl>
                                          <p:spTgt spid="219"/>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cxnSp>
        <p:nvCxnSpPr>
          <p:cNvPr id="479" name="Google Shape;479;gc9ec47e9cd_4_0"/>
          <p:cNvCxnSpPr/>
          <p:nvPr/>
        </p:nvCxnSpPr>
        <p:spPr>
          <a:xfrm flipH="1">
            <a:off x="785000" y="5567450"/>
            <a:ext cx="900" cy="648000"/>
          </a:xfrm>
          <a:prstGeom prst="straightConnector1">
            <a:avLst/>
          </a:prstGeom>
          <a:noFill/>
          <a:ln cap="flat" cmpd="sng" w="9525">
            <a:solidFill>
              <a:schemeClr val="dk2"/>
            </a:solidFill>
            <a:prstDash val="solid"/>
            <a:round/>
            <a:headEnd len="med" w="med" type="none"/>
            <a:tailEnd len="med" w="med" type="none"/>
          </a:ln>
        </p:spPr>
      </p:cxnSp>
      <p:sp>
        <p:nvSpPr>
          <p:cNvPr id="480" name="Google Shape;480;gc9ec47e9cd_4_0"/>
          <p:cNvSpPr/>
          <p:nvPr/>
        </p:nvSpPr>
        <p:spPr>
          <a:xfrm>
            <a:off x="0" y="1284050"/>
            <a:ext cx="5666100" cy="4625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81" name="Google Shape;481;gc9ec47e9cd_4_0"/>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482" name="Google Shape;482;gc9ec47e9cd_4_0"/>
          <p:cNvSpPr txBox="1"/>
          <p:nvPr>
            <p:ph type="title"/>
          </p:nvPr>
        </p:nvSpPr>
        <p:spPr>
          <a:xfrm>
            <a:off x="469563" y="761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MODELING &amp; ANALYSIS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600">
                <a:solidFill>
                  <a:srgbClr val="2C587C"/>
                </a:solidFill>
              </a:rPr>
              <a:t>Identification of Independent and Dependent </a:t>
            </a:r>
            <a:r>
              <a:rPr lang="en-US" sz="2600">
                <a:solidFill>
                  <a:srgbClr val="2C587C"/>
                </a:solidFill>
              </a:rPr>
              <a:t>Variables </a:t>
            </a:r>
            <a:endParaRPr sz="2600"/>
          </a:p>
        </p:txBody>
      </p:sp>
      <p:sp>
        <p:nvSpPr>
          <p:cNvPr id="483" name="Google Shape;483;gc9ec47e9cd_4_0"/>
          <p:cNvSpPr txBox="1"/>
          <p:nvPr>
            <p:ph idx="1" type="body"/>
          </p:nvPr>
        </p:nvSpPr>
        <p:spPr>
          <a:xfrm>
            <a:off x="506475" y="1131650"/>
            <a:ext cx="5159700" cy="27852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dk1"/>
              </a:buClr>
              <a:buSzPts val="2800"/>
              <a:buNone/>
            </a:pPr>
            <a:r>
              <a:t/>
            </a:r>
            <a:endParaRPr b="1" sz="2200" u="sng">
              <a:solidFill>
                <a:srgbClr val="FFFFFF"/>
              </a:solidFill>
            </a:endParaRPr>
          </a:p>
          <a:p>
            <a:pPr indent="0" lvl="0" marL="0" rtl="0" algn="l">
              <a:lnSpc>
                <a:spcPct val="90000"/>
              </a:lnSpc>
              <a:spcBef>
                <a:spcPts val="0"/>
              </a:spcBef>
              <a:spcAft>
                <a:spcPts val="0"/>
              </a:spcAft>
              <a:buClr>
                <a:schemeClr val="dk1"/>
              </a:buClr>
              <a:buSzPts val="2800"/>
              <a:buNone/>
            </a:pPr>
            <a:r>
              <a:rPr b="1" lang="en-US" sz="2600">
                <a:solidFill>
                  <a:srgbClr val="000000"/>
                </a:solidFill>
              </a:rPr>
              <a:t>Potential Dependent Variables</a:t>
            </a:r>
            <a:endParaRPr b="1" sz="2600">
              <a:solidFill>
                <a:srgbClr val="000000"/>
              </a:solidFill>
            </a:endParaRPr>
          </a:p>
          <a:p>
            <a:pPr indent="0" lvl="0" marL="0" rtl="0" algn="l">
              <a:lnSpc>
                <a:spcPct val="100000"/>
              </a:lnSpc>
              <a:spcBef>
                <a:spcPts val="0"/>
              </a:spcBef>
              <a:spcAft>
                <a:spcPts val="0"/>
              </a:spcAft>
              <a:buClr>
                <a:schemeClr val="dk1"/>
              </a:buClr>
              <a:buSzPts val="2800"/>
              <a:buNone/>
            </a:pPr>
            <a:r>
              <a:rPr b="1" lang="en-US" sz="2500">
                <a:solidFill>
                  <a:srgbClr val="2DB4B4"/>
                </a:solidFill>
              </a:rPr>
              <a:t>Crime Per Population (Crime Rate) </a:t>
            </a:r>
            <a:endParaRPr b="1" sz="2500">
              <a:solidFill>
                <a:srgbClr val="2DB4B4"/>
              </a:solidFill>
            </a:endParaRPr>
          </a:p>
          <a:p>
            <a:pPr indent="0" lvl="0" marL="0" rtl="0" algn="l">
              <a:lnSpc>
                <a:spcPct val="90000"/>
              </a:lnSpc>
              <a:spcBef>
                <a:spcPts val="0"/>
              </a:spcBef>
              <a:spcAft>
                <a:spcPts val="0"/>
              </a:spcAft>
              <a:buClr>
                <a:schemeClr val="dk1"/>
              </a:buClr>
              <a:buSzPts val="2800"/>
              <a:buNone/>
            </a:pPr>
            <a:r>
              <a:rPr lang="en-US" sz="2500">
                <a:solidFill>
                  <a:srgbClr val="000000"/>
                </a:solidFill>
              </a:rPr>
              <a:t>Violent Crime Rate</a:t>
            </a:r>
            <a:endParaRPr sz="2500">
              <a:solidFill>
                <a:srgbClr val="000000"/>
              </a:solidFill>
            </a:endParaRPr>
          </a:p>
          <a:p>
            <a:pPr indent="0" lvl="0" marL="0" rtl="0" algn="l">
              <a:lnSpc>
                <a:spcPct val="90000"/>
              </a:lnSpc>
              <a:spcBef>
                <a:spcPts val="0"/>
              </a:spcBef>
              <a:spcAft>
                <a:spcPts val="0"/>
              </a:spcAft>
              <a:buClr>
                <a:schemeClr val="dk1"/>
              </a:buClr>
              <a:buSzPts val="2800"/>
              <a:buNone/>
            </a:pPr>
            <a:r>
              <a:rPr lang="en-US" sz="2500">
                <a:solidFill>
                  <a:srgbClr val="000000"/>
                </a:solidFill>
              </a:rPr>
              <a:t>Arrest Rate</a:t>
            </a:r>
            <a:endParaRPr sz="2500">
              <a:solidFill>
                <a:srgbClr val="000000"/>
              </a:solidFill>
            </a:endParaRPr>
          </a:p>
        </p:txBody>
      </p:sp>
      <p:sp>
        <p:nvSpPr>
          <p:cNvPr id="484" name="Google Shape;484;gc9ec47e9cd_4_0"/>
          <p:cNvSpPr txBox="1"/>
          <p:nvPr>
            <p:ph idx="4294967295" type="body"/>
          </p:nvPr>
        </p:nvSpPr>
        <p:spPr>
          <a:xfrm>
            <a:off x="469575" y="3086875"/>
            <a:ext cx="5159700" cy="3284700"/>
          </a:xfrm>
          <a:prstGeom prst="rect">
            <a:avLst/>
          </a:prstGeom>
          <a:noFill/>
          <a:ln>
            <a:noFill/>
          </a:ln>
        </p:spPr>
        <p:txBody>
          <a:bodyPr anchorCtr="0" anchor="t" bIns="45700" lIns="91425" spcFirstLastPara="1" rIns="91425" wrap="square" tIns="45700">
            <a:normAutofit fontScale="40000" lnSpcReduction="20000"/>
          </a:bodyPr>
          <a:lstStyle/>
          <a:p>
            <a:pPr indent="-50800" lvl="0" marL="228600" rtl="0" algn="ctr">
              <a:lnSpc>
                <a:spcPct val="90000"/>
              </a:lnSpc>
              <a:spcBef>
                <a:spcPts val="0"/>
              </a:spcBef>
              <a:spcAft>
                <a:spcPts val="0"/>
              </a:spcAft>
              <a:buClr>
                <a:schemeClr val="dk1"/>
              </a:buClr>
              <a:buSzPct val="74666"/>
              <a:buNone/>
            </a:pPr>
            <a:r>
              <a:t/>
            </a:r>
            <a:endParaRPr b="1" sz="3750" u="sng">
              <a:solidFill>
                <a:srgbClr val="FFFFFF"/>
              </a:solidFill>
            </a:endParaRPr>
          </a:p>
          <a:p>
            <a:pPr indent="0" lvl="0" marL="0" rtl="0" algn="l">
              <a:lnSpc>
                <a:spcPct val="90000"/>
              </a:lnSpc>
              <a:spcBef>
                <a:spcPts val="0"/>
              </a:spcBef>
              <a:spcAft>
                <a:spcPts val="0"/>
              </a:spcAft>
              <a:buClr>
                <a:schemeClr val="dk1"/>
              </a:buClr>
              <a:buSzPct val="43076"/>
              <a:buNone/>
            </a:pPr>
            <a:r>
              <a:rPr b="1" lang="en-US" sz="6500">
                <a:solidFill>
                  <a:srgbClr val="000000"/>
                </a:solidFill>
              </a:rPr>
              <a:t>Potential Independent Variables</a:t>
            </a:r>
            <a:endParaRPr b="1" sz="6500">
              <a:solidFill>
                <a:srgbClr val="000000"/>
              </a:solidFill>
            </a:endParaRPr>
          </a:p>
          <a:p>
            <a:pPr indent="0" lvl="0" marL="0" rtl="0" algn="l">
              <a:lnSpc>
                <a:spcPct val="100000"/>
              </a:lnSpc>
              <a:spcBef>
                <a:spcPts val="0"/>
              </a:spcBef>
              <a:spcAft>
                <a:spcPts val="0"/>
              </a:spcAft>
              <a:buClr>
                <a:schemeClr val="dk1"/>
              </a:buClr>
              <a:buSzPct val="44800"/>
              <a:buNone/>
            </a:pPr>
            <a:r>
              <a:rPr lang="en-US" sz="6250">
                <a:solidFill>
                  <a:srgbClr val="000000"/>
                </a:solidFill>
              </a:rPr>
              <a:t>Crime Per Population </a:t>
            </a:r>
            <a:endParaRPr sz="6250">
              <a:solidFill>
                <a:srgbClr val="000000"/>
              </a:solidFill>
            </a:endParaRPr>
          </a:p>
          <a:p>
            <a:pPr indent="0" lvl="0" marL="0" rtl="0" algn="l">
              <a:lnSpc>
                <a:spcPct val="100000"/>
              </a:lnSpc>
              <a:spcBef>
                <a:spcPts val="0"/>
              </a:spcBef>
              <a:spcAft>
                <a:spcPts val="0"/>
              </a:spcAft>
              <a:buClr>
                <a:schemeClr val="dk1"/>
              </a:buClr>
              <a:buSzPct val="44800"/>
              <a:buNone/>
            </a:pPr>
            <a:r>
              <a:rPr b="1" lang="en-US" sz="6250">
                <a:solidFill>
                  <a:srgbClr val="2DB4B4"/>
                </a:solidFill>
              </a:rPr>
              <a:t>Median Income (Income Thirds)</a:t>
            </a:r>
            <a:endParaRPr b="1" sz="6250">
              <a:solidFill>
                <a:srgbClr val="2DB4B4"/>
              </a:solidFill>
            </a:endParaRPr>
          </a:p>
          <a:p>
            <a:pPr indent="0" lvl="0" marL="0" rtl="0" algn="l">
              <a:lnSpc>
                <a:spcPct val="100000"/>
              </a:lnSpc>
              <a:spcBef>
                <a:spcPts val="0"/>
              </a:spcBef>
              <a:spcAft>
                <a:spcPts val="0"/>
              </a:spcAft>
              <a:buClr>
                <a:schemeClr val="dk1"/>
              </a:buClr>
              <a:buSzPct val="44800"/>
              <a:buNone/>
            </a:pPr>
            <a:r>
              <a:rPr b="1" lang="en-US" sz="6250">
                <a:solidFill>
                  <a:srgbClr val="2DB4B4"/>
                </a:solidFill>
              </a:rPr>
              <a:t>Race</a:t>
            </a:r>
            <a:endParaRPr b="1" sz="6250">
              <a:solidFill>
                <a:srgbClr val="2DB4B4"/>
              </a:solidFill>
            </a:endParaRPr>
          </a:p>
          <a:p>
            <a:pPr indent="0" lvl="0" marL="0" rtl="0" algn="l">
              <a:lnSpc>
                <a:spcPct val="100000"/>
              </a:lnSpc>
              <a:spcBef>
                <a:spcPts val="0"/>
              </a:spcBef>
              <a:spcAft>
                <a:spcPts val="0"/>
              </a:spcAft>
              <a:buClr>
                <a:schemeClr val="dk1"/>
              </a:buClr>
              <a:buSzPct val="44800"/>
              <a:buNone/>
            </a:pPr>
            <a:r>
              <a:rPr b="1" lang="en-US" sz="6250">
                <a:solidFill>
                  <a:srgbClr val="2DB4B4"/>
                </a:solidFill>
              </a:rPr>
              <a:t>Employment Rate</a:t>
            </a:r>
            <a:endParaRPr b="1" sz="6250">
              <a:solidFill>
                <a:srgbClr val="2DB4B4"/>
              </a:solidFill>
            </a:endParaRPr>
          </a:p>
          <a:p>
            <a:pPr indent="0" lvl="0" marL="0" rtl="0" algn="l">
              <a:lnSpc>
                <a:spcPct val="100000"/>
              </a:lnSpc>
              <a:spcBef>
                <a:spcPts val="0"/>
              </a:spcBef>
              <a:spcAft>
                <a:spcPts val="0"/>
              </a:spcAft>
              <a:buClr>
                <a:schemeClr val="dk1"/>
              </a:buClr>
              <a:buSzPct val="44800"/>
              <a:buNone/>
            </a:pPr>
            <a:r>
              <a:rPr b="1" lang="en-US" sz="6250">
                <a:solidFill>
                  <a:srgbClr val="2DB4B4"/>
                </a:solidFill>
              </a:rPr>
              <a:t>Educational Attainment</a:t>
            </a:r>
            <a:endParaRPr b="1" sz="6250">
              <a:solidFill>
                <a:srgbClr val="2DB4B4"/>
              </a:solidFill>
            </a:endParaRPr>
          </a:p>
          <a:p>
            <a:pPr indent="0" lvl="0" marL="0" rtl="0" algn="l">
              <a:lnSpc>
                <a:spcPct val="100000"/>
              </a:lnSpc>
              <a:spcBef>
                <a:spcPts val="0"/>
              </a:spcBef>
              <a:spcAft>
                <a:spcPts val="0"/>
              </a:spcAft>
              <a:buClr>
                <a:schemeClr val="dk1"/>
              </a:buClr>
              <a:buSzPct val="44800"/>
              <a:buNone/>
            </a:pPr>
            <a:r>
              <a:rPr lang="en-US" sz="6250">
                <a:solidFill>
                  <a:srgbClr val="000000"/>
                </a:solidFill>
              </a:rPr>
              <a:t>Violent Crime Rate </a:t>
            </a:r>
            <a:endParaRPr sz="6250">
              <a:solidFill>
                <a:srgbClr val="000000"/>
              </a:solidFill>
            </a:endParaRPr>
          </a:p>
          <a:p>
            <a:pPr indent="0" lvl="0" marL="0" rtl="0" algn="l">
              <a:lnSpc>
                <a:spcPct val="100000"/>
              </a:lnSpc>
              <a:spcBef>
                <a:spcPts val="0"/>
              </a:spcBef>
              <a:spcAft>
                <a:spcPts val="0"/>
              </a:spcAft>
              <a:buClr>
                <a:schemeClr val="dk1"/>
              </a:buClr>
              <a:buSzPct val="44800"/>
              <a:buNone/>
            </a:pPr>
            <a:r>
              <a:rPr lang="en-US" sz="6250">
                <a:solidFill>
                  <a:srgbClr val="000000"/>
                </a:solidFill>
              </a:rPr>
              <a:t>Arrest Rate </a:t>
            </a:r>
            <a:endParaRPr sz="6250">
              <a:solidFill>
                <a:srgbClr val="000000"/>
              </a:solidFill>
            </a:endParaRPr>
          </a:p>
          <a:p>
            <a:pPr indent="0" lvl="0" marL="177800" rtl="0" algn="l">
              <a:lnSpc>
                <a:spcPct val="90000"/>
              </a:lnSpc>
              <a:spcBef>
                <a:spcPts val="0"/>
              </a:spcBef>
              <a:spcAft>
                <a:spcPts val="0"/>
              </a:spcAft>
              <a:buClr>
                <a:schemeClr val="dk1"/>
              </a:buClr>
              <a:buSzPct val="75675"/>
              <a:buNone/>
            </a:pPr>
            <a:r>
              <a:t/>
            </a:r>
            <a:endParaRPr sz="3700">
              <a:solidFill>
                <a:srgbClr val="FFFFFF"/>
              </a:solidFill>
            </a:endParaRPr>
          </a:p>
          <a:p>
            <a:pPr indent="0" lvl="0" marL="0" rtl="0" algn="l">
              <a:lnSpc>
                <a:spcPct val="90000"/>
              </a:lnSpc>
              <a:spcBef>
                <a:spcPts val="0"/>
              </a:spcBef>
              <a:spcAft>
                <a:spcPts val="0"/>
              </a:spcAft>
              <a:buClr>
                <a:schemeClr val="dk1"/>
              </a:buClr>
              <a:buSzPct val="75675"/>
              <a:buNone/>
            </a:pPr>
            <a:r>
              <a:t/>
            </a:r>
            <a:endParaRPr sz="3700">
              <a:solidFill>
                <a:srgbClr val="FFFFFF"/>
              </a:solidFill>
            </a:endParaRPr>
          </a:p>
        </p:txBody>
      </p:sp>
      <p:cxnSp>
        <p:nvCxnSpPr>
          <p:cNvPr id="485" name="Google Shape;485;gc9ec47e9cd_4_0"/>
          <p:cNvCxnSpPr/>
          <p:nvPr/>
        </p:nvCxnSpPr>
        <p:spPr>
          <a:xfrm flipH="1" rot="10800000">
            <a:off x="164775" y="3075475"/>
            <a:ext cx="5196000" cy="300"/>
          </a:xfrm>
          <a:prstGeom prst="straightConnector1">
            <a:avLst/>
          </a:prstGeom>
          <a:noFill/>
          <a:ln cap="flat" cmpd="sng" w="9525">
            <a:solidFill>
              <a:srgbClr val="999999"/>
            </a:solidFill>
            <a:prstDash val="solid"/>
            <a:round/>
            <a:headEnd len="med" w="med" type="none"/>
            <a:tailEnd len="med" w="med" type="none"/>
          </a:ln>
        </p:spPr>
      </p:cxnSp>
      <p:sp>
        <p:nvSpPr>
          <p:cNvPr id="486" name="Google Shape;486;gc9ec47e9cd_4_0"/>
          <p:cNvSpPr txBox="1"/>
          <p:nvPr>
            <p:ph idx="1" type="body"/>
          </p:nvPr>
        </p:nvSpPr>
        <p:spPr>
          <a:xfrm>
            <a:off x="8020400" y="1558200"/>
            <a:ext cx="3836700" cy="4351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dk1"/>
              </a:buClr>
              <a:buSzPts val="1800"/>
              <a:buNone/>
            </a:pPr>
            <a:r>
              <a:rPr b="1" lang="en-US" sz="2500">
                <a:solidFill>
                  <a:srgbClr val="FFFFFF"/>
                </a:solidFill>
              </a:rPr>
              <a:t>Key Analyses</a:t>
            </a:r>
            <a:endParaRPr b="1" sz="2500">
              <a:solidFill>
                <a:srgbClr val="FFFFFF"/>
              </a:solidFill>
            </a:endParaRPr>
          </a:p>
          <a:p>
            <a:pPr indent="0" lvl="0" marL="0" rtl="0" algn="ctr">
              <a:lnSpc>
                <a:spcPct val="90000"/>
              </a:lnSpc>
              <a:spcBef>
                <a:spcPts val="0"/>
              </a:spcBef>
              <a:spcAft>
                <a:spcPts val="0"/>
              </a:spcAft>
              <a:buClr>
                <a:schemeClr val="dk1"/>
              </a:buClr>
              <a:buSzPts val="1800"/>
              <a:buNone/>
            </a:pPr>
            <a:r>
              <a:t/>
            </a:r>
            <a:endParaRPr b="1" sz="3000" u="sng">
              <a:solidFill>
                <a:srgbClr val="FFFFFF"/>
              </a:solidFill>
            </a:endParaRPr>
          </a:p>
          <a:p>
            <a:pPr indent="-387350" lvl="0" marL="457200" rtl="0" algn="l">
              <a:lnSpc>
                <a:spcPct val="90000"/>
              </a:lnSpc>
              <a:spcBef>
                <a:spcPts val="0"/>
              </a:spcBef>
              <a:spcAft>
                <a:spcPts val="0"/>
              </a:spcAft>
              <a:buClr>
                <a:srgbClr val="FFFFFF"/>
              </a:buClr>
              <a:buSzPts val="2500"/>
              <a:buChar char="•"/>
            </a:pPr>
            <a:r>
              <a:rPr lang="en-US" sz="2500">
                <a:solidFill>
                  <a:srgbClr val="FFFFFF"/>
                </a:solidFill>
              </a:rPr>
              <a:t>Conditional Means</a:t>
            </a:r>
            <a:endParaRPr sz="2500">
              <a:solidFill>
                <a:srgbClr val="FFFFFF"/>
              </a:solidFill>
            </a:endParaRPr>
          </a:p>
          <a:p>
            <a:pPr indent="0" lvl="0" marL="457200" rtl="0" algn="l">
              <a:lnSpc>
                <a:spcPct val="90000"/>
              </a:lnSpc>
              <a:spcBef>
                <a:spcPts val="0"/>
              </a:spcBef>
              <a:spcAft>
                <a:spcPts val="0"/>
              </a:spcAft>
              <a:buNone/>
            </a:pPr>
            <a:r>
              <a:t/>
            </a:r>
            <a:endParaRPr sz="2500">
              <a:solidFill>
                <a:srgbClr val="FFFFFF"/>
              </a:solidFill>
            </a:endParaRPr>
          </a:p>
          <a:p>
            <a:pPr indent="-387350" lvl="0" marL="457200" rtl="0" algn="l">
              <a:lnSpc>
                <a:spcPct val="90000"/>
              </a:lnSpc>
              <a:spcBef>
                <a:spcPts val="0"/>
              </a:spcBef>
              <a:spcAft>
                <a:spcPts val="0"/>
              </a:spcAft>
              <a:buClr>
                <a:srgbClr val="FFFFFF"/>
              </a:buClr>
              <a:buSzPts val="2500"/>
              <a:buChar char="•"/>
            </a:pPr>
            <a:r>
              <a:rPr lang="en-US" sz="2500">
                <a:solidFill>
                  <a:srgbClr val="FFFFFF"/>
                </a:solidFill>
              </a:rPr>
              <a:t>Correlation Analysis</a:t>
            </a:r>
            <a:endParaRPr sz="2500">
              <a:solidFill>
                <a:srgbClr val="FFFFFF"/>
              </a:solidFill>
            </a:endParaRPr>
          </a:p>
          <a:p>
            <a:pPr indent="0" lvl="0" marL="457200" rtl="0" algn="l">
              <a:lnSpc>
                <a:spcPct val="90000"/>
              </a:lnSpc>
              <a:spcBef>
                <a:spcPts val="0"/>
              </a:spcBef>
              <a:spcAft>
                <a:spcPts val="0"/>
              </a:spcAft>
              <a:buNone/>
            </a:pPr>
            <a:r>
              <a:t/>
            </a:r>
            <a:endParaRPr sz="2500">
              <a:solidFill>
                <a:srgbClr val="FFFFFF"/>
              </a:solidFill>
            </a:endParaRPr>
          </a:p>
          <a:p>
            <a:pPr indent="-406400" lvl="0" marL="457200" rtl="0" algn="l">
              <a:lnSpc>
                <a:spcPct val="90000"/>
              </a:lnSpc>
              <a:spcBef>
                <a:spcPts val="0"/>
              </a:spcBef>
              <a:spcAft>
                <a:spcPts val="0"/>
              </a:spcAft>
              <a:buClr>
                <a:srgbClr val="FFFFFF"/>
              </a:buClr>
              <a:buSzPts val="2800"/>
              <a:buChar char="•"/>
            </a:pPr>
            <a:r>
              <a:rPr lang="en-US" sz="2500">
                <a:solidFill>
                  <a:srgbClr val="FFFFFF"/>
                </a:solidFill>
              </a:rPr>
              <a:t>Logistic Regression &amp; </a:t>
            </a:r>
            <a:r>
              <a:rPr lang="en-US" sz="2500">
                <a:solidFill>
                  <a:schemeClr val="lt1"/>
                </a:solidFill>
              </a:rPr>
              <a:t>Probabilities</a:t>
            </a:r>
            <a:r>
              <a:rPr lang="en-US" sz="2800">
                <a:solidFill>
                  <a:schemeClr val="lt1"/>
                </a:solidFill>
              </a:rPr>
              <a:t> </a:t>
            </a:r>
            <a:endParaRPr sz="2800">
              <a:solidFill>
                <a:srgbClr val="FFFFFF"/>
              </a:solidFill>
            </a:endParaRPr>
          </a:p>
          <a:p>
            <a:pPr indent="0" lvl="0" marL="0" rtl="0" algn="l">
              <a:lnSpc>
                <a:spcPct val="90000"/>
              </a:lnSpc>
              <a:spcBef>
                <a:spcPts val="1000"/>
              </a:spcBef>
              <a:spcAft>
                <a:spcPts val="0"/>
              </a:spcAft>
              <a:buClr>
                <a:schemeClr val="dk1"/>
              </a:buClr>
              <a:buSzPts val="1800"/>
              <a:buNone/>
            </a:pPr>
            <a:r>
              <a:t/>
            </a:r>
            <a:endParaRPr sz="1800"/>
          </a:p>
        </p:txBody>
      </p:sp>
      <p:sp>
        <p:nvSpPr>
          <p:cNvPr id="487" name="Google Shape;487;gc9ec47e9cd_4_0"/>
          <p:cNvSpPr txBox="1"/>
          <p:nvPr/>
        </p:nvSpPr>
        <p:spPr>
          <a:xfrm>
            <a:off x="1817775" y="6050100"/>
            <a:ext cx="9361500" cy="738900"/>
          </a:xfrm>
          <a:prstGeom prst="rect">
            <a:avLst/>
          </a:prstGeom>
          <a:solidFill>
            <a:schemeClr val="lt1"/>
          </a:solidFill>
          <a:ln cap="flat" cmpd="sng" w="28575">
            <a:solidFill>
              <a:srgbClr val="666666"/>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800">
                <a:solidFill>
                  <a:srgbClr val="2DB4B4"/>
                </a:solidFill>
                <a:latin typeface="Calibri"/>
                <a:ea typeface="Calibri"/>
                <a:cs typeface="Calibri"/>
                <a:sym typeface="Calibri"/>
              </a:rPr>
              <a:t>Crime Rate was identified as the key Dependent Variable. Median Income, Race, Employment Rate, and </a:t>
            </a:r>
            <a:r>
              <a:rPr b="1" lang="en-US" sz="1800">
                <a:solidFill>
                  <a:srgbClr val="2DB4B4"/>
                </a:solidFill>
                <a:latin typeface="Calibri"/>
                <a:ea typeface="Calibri"/>
                <a:cs typeface="Calibri"/>
                <a:sym typeface="Calibri"/>
              </a:rPr>
              <a:t>Educational</a:t>
            </a:r>
            <a:r>
              <a:rPr b="1" lang="en-US" sz="1800">
                <a:solidFill>
                  <a:srgbClr val="2DB4B4"/>
                </a:solidFill>
                <a:latin typeface="Calibri"/>
                <a:ea typeface="Calibri"/>
                <a:cs typeface="Calibri"/>
                <a:sym typeface="Calibri"/>
              </a:rPr>
              <a:t> Attainment were identified as the key Independent Variables</a:t>
            </a:r>
            <a:endParaRPr b="1" sz="1800">
              <a:solidFill>
                <a:srgbClr val="2DB4B4"/>
              </a:solidFill>
              <a:latin typeface="Calibri"/>
              <a:ea typeface="Calibri"/>
              <a:cs typeface="Calibri"/>
              <a:sym typeface="Calibri"/>
            </a:endParaRPr>
          </a:p>
        </p:txBody>
      </p:sp>
      <p:cxnSp>
        <p:nvCxnSpPr>
          <p:cNvPr id="488" name="Google Shape;488;gc9ec47e9cd_4_0"/>
          <p:cNvCxnSpPr/>
          <p:nvPr/>
        </p:nvCxnSpPr>
        <p:spPr>
          <a:xfrm>
            <a:off x="771175" y="6195150"/>
            <a:ext cx="881400" cy="0"/>
          </a:xfrm>
          <a:prstGeom prst="straightConnector1">
            <a:avLst/>
          </a:prstGeom>
          <a:noFill/>
          <a:ln cap="flat" cmpd="sng" w="9525">
            <a:solidFill>
              <a:schemeClr val="dk2"/>
            </a:solidFill>
            <a:prstDash val="solid"/>
            <a:round/>
            <a:headEnd len="med" w="med" type="none"/>
            <a:tailEnd len="med" w="med" type="stealth"/>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gce786b1228_8_0"/>
          <p:cNvSpPr txBox="1"/>
          <p:nvPr>
            <p:ph type="title"/>
          </p:nvPr>
        </p:nvSpPr>
        <p:spPr>
          <a:xfrm>
            <a:off x="368238" y="119871"/>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MODELING AND REGRESSION RESULTS </a:t>
            </a:r>
            <a:endParaRPr>
              <a:solidFill>
                <a:srgbClr val="2C587C"/>
              </a:solidFill>
            </a:endParaRPr>
          </a:p>
          <a:p>
            <a:pPr indent="0" lvl="0" marL="0" rtl="0" algn="l">
              <a:spcBef>
                <a:spcPts val="0"/>
              </a:spcBef>
              <a:spcAft>
                <a:spcPts val="0"/>
              </a:spcAft>
              <a:buClr>
                <a:srgbClr val="2C587C"/>
              </a:buClr>
              <a:buSzPts val="3200"/>
              <a:buFont typeface="Corbel"/>
              <a:buNone/>
            </a:pPr>
            <a:r>
              <a:rPr lang="en-US" sz="2600">
                <a:solidFill>
                  <a:srgbClr val="2C587C"/>
                </a:solidFill>
              </a:rPr>
              <a:t>Model Selection</a:t>
            </a:r>
            <a:endParaRPr>
              <a:solidFill>
                <a:srgbClr val="2C587C"/>
              </a:solidFill>
            </a:endParaRPr>
          </a:p>
        </p:txBody>
      </p:sp>
      <p:sp>
        <p:nvSpPr>
          <p:cNvPr id="495" name="Google Shape;495;gce786b1228_8_0"/>
          <p:cNvSpPr txBox="1"/>
          <p:nvPr>
            <p:ph idx="12" type="sldNum"/>
          </p:nvPr>
        </p:nvSpPr>
        <p:spPr>
          <a:xfrm>
            <a:off x="11363696" y="62271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496" name="Google Shape;496;gce786b1228_8_0"/>
          <p:cNvSpPr/>
          <p:nvPr/>
        </p:nvSpPr>
        <p:spPr>
          <a:xfrm>
            <a:off x="1491750" y="1904538"/>
            <a:ext cx="1556700" cy="9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2C587C"/>
                </a:solidFill>
                <a:latin typeface="Corbel"/>
                <a:ea typeface="Corbel"/>
                <a:cs typeface="Corbel"/>
                <a:sym typeface="Corbel"/>
              </a:rPr>
              <a:t>Crime Rate </a:t>
            </a:r>
            <a:endParaRPr b="1" sz="1300">
              <a:solidFill>
                <a:srgbClr val="2C587C"/>
              </a:solidFill>
              <a:latin typeface="Corbel"/>
              <a:ea typeface="Corbel"/>
              <a:cs typeface="Corbel"/>
              <a:sym typeface="Corbel"/>
            </a:endParaRPr>
          </a:p>
          <a:p>
            <a:pPr indent="0" lvl="0" marL="0" rtl="0" algn="ctr">
              <a:spcBef>
                <a:spcPts val="0"/>
              </a:spcBef>
              <a:spcAft>
                <a:spcPts val="0"/>
              </a:spcAft>
              <a:buNone/>
            </a:pPr>
            <a:r>
              <a:rPr b="1" lang="en-US" sz="1300">
                <a:solidFill>
                  <a:srgbClr val="2C587C"/>
                </a:solidFill>
                <a:latin typeface="Corbel"/>
                <a:ea typeface="Corbel"/>
                <a:cs typeface="Corbel"/>
                <a:sym typeface="Corbel"/>
              </a:rPr>
              <a:t>(Crime Per Population)</a:t>
            </a:r>
            <a:endParaRPr b="1" sz="1300">
              <a:solidFill>
                <a:srgbClr val="2C587C"/>
              </a:solidFill>
              <a:latin typeface="Corbel"/>
              <a:ea typeface="Corbel"/>
              <a:cs typeface="Corbel"/>
              <a:sym typeface="Corbel"/>
            </a:endParaRPr>
          </a:p>
        </p:txBody>
      </p:sp>
      <p:sp>
        <p:nvSpPr>
          <p:cNvPr id="497" name="Google Shape;497;gce786b1228_8_0"/>
          <p:cNvSpPr/>
          <p:nvPr/>
        </p:nvSpPr>
        <p:spPr>
          <a:xfrm>
            <a:off x="3638121" y="197130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Corbel"/>
                <a:ea typeface="Corbel"/>
                <a:cs typeface="Corbel"/>
                <a:sym typeface="Corbel"/>
              </a:rPr>
              <a:t>Median Income </a:t>
            </a:r>
            <a:endParaRPr b="1" sz="1300">
              <a:solidFill>
                <a:srgbClr val="FFFFFF"/>
              </a:solidFill>
              <a:latin typeface="Corbel"/>
              <a:ea typeface="Corbel"/>
              <a:cs typeface="Corbel"/>
              <a:sym typeface="Corbel"/>
            </a:endParaRPr>
          </a:p>
          <a:p>
            <a:pPr indent="0" lvl="0" marL="0" rtl="0" algn="ctr">
              <a:spcBef>
                <a:spcPts val="0"/>
              </a:spcBef>
              <a:spcAft>
                <a:spcPts val="0"/>
              </a:spcAft>
              <a:buNone/>
            </a:pPr>
            <a:r>
              <a:rPr b="1" lang="en-US" sz="1300">
                <a:solidFill>
                  <a:srgbClr val="FFFFFF"/>
                </a:solidFill>
                <a:latin typeface="Corbel"/>
                <a:ea typeface="Corbel"/>
                <a:cs typeface="Corbel"/>
                <a:sym typeface="Corbel"/>
              </a:rPr>
              <a:t>(Thirds)</a:t>
            </a:r>
            <a:endParaRPr b="1" sz="1300">
              <a:solidFill>
                <a:srgbClr val="FFFFFF"/>
              </a:solidFill>
              <a:latin typeface="Corbel"/>
              <a:ea typeface="Corbel"/>
              <a:cs typeface="Corbel"/>
              <a:sym typeface="Corbel"/>
            </a:endParaRPr>
          </a:p>
        </p:txBody>
      </p:sp>
      <p:sp>
        <p:nvSpPr>
          <p:cNvPr id="498" name="Google Shape;498;gce786b1228_8_0"/>
          <p:cNvSpPr/>
          <p:nvPr/>
        </p:nvSpPr>
        <p:spPr>
          <a:xfrm>
            <a:off x="10345421" y="467600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Corbel"/>
                <a:ea typeface="Corbel"/>
                <a:cs typeface="Corbel"/>
                <a:sym typeface="Corbel"/>
              </a:rPr>
              <a:t>% Employed</a:t>
            </a:r>
            <a:endParaRPr b="1" sz="1300">
              <a:solidFill>
                <a:srgbClr val="FFFFFF"/>
              </a:solidFill>
              <a:latin typeface="Corbel"/>
              <a:ea typeface="Corbel"/>
              <a:cs typeface="Corbel"/>
              <a:sym typeface="Corbel"/>
            </a:endParaRPr>
          </a:p>
        </p:txBody>
      </p:sp>
      <p:sp>
        <p:nvSpPr>
          <p:cNvPr id="499" name="Google Shape;499;gce786b1228_8_0"/>
          <p:cNvSpPr/>
          <p:nvPr/>
        </p:nvSpPr>
        <p:spPr>
          <a:xfrm>
            <a:off x="8668596" y="467600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Corbel"/>
                <a:ea typeface="Corbel"/>
                <a:cs typeface="Corbel"/>
                <a:sym typeface="Corbel"/>
              </a:rPr>
              <a:t>% Bachelors or Above</a:t>
            </a:r>
            <a:endParaRPr b="1" sz="1300">
              <a:solidFill>
                <a:srgbClr val="FFFFFF"/>
              </a:solidFill>
              <a:latin typeface="Corbel"/>
              <a:ea typeface="Corbel"/>
              <a:cs typeface="Corbel"/>
              <a:sym typeface="Corbel"/>
            </a:endParaRPr>
          </a:p>
        </p:txBody>
      </p:sp>
      <p:sp>
        <p:nvSpPr>
          <p:cNvPr id="500" name="Google Shape;500;gce786b1228_8_0"/>
          <p:cNvSpPr/>
          <p:nvPr/>
        </p:nvSpPr>
        <p:spPr>
          <a:xfrm>
            <a:off x="3638121" y="332365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Corbel"/>
                <a:ea typeface="Corbel"/>
                <a:cs typeface="Corbel"/>
                <a:sym typeface="Corbel"/>
              </a:rPr>
              <a:t>Median</a:t>
            </a:r>
            <a:endParaRPr b="1" sz="1300">
              <a:solidFill>
                <a:schemeClr val="lt1"/>
              </a:solidFill>
              <a:latin typeface="Corbel"/>
              <a:ea typeface="Corbel"/>
              <a:cs typeface="Corbel"/>
              <a:sym typeface="Corbel"/>
            </a:endParaRPr>
          </a:p>
          <a:p>
            <a:pPr indent="0" lvl="0" marL="0" rtl="0" algn="ctr">
              <a:spcBef>
                <a:spcPts val="0"/>
              </a:spcBef>
              <a:spcAft>
                <a:spcPts val="0"/>
              </a:spcAft>
              <a:buNone/>
            </a:pPr>
            <a:r>
              <a:rPr b="1" lang="en-US" sz="1300">
                <a:solidFill>
                  <a:srgbClr val="FFFFFF"/>
                </a:solidFill>
                <a:latin typeface="Corbel"/>
                <a:ea typeface="Corbel"/>
                <a:cs typeface="Corbel"/>
                <a:sym typeface="Corbel"/>
              </a:rPr>
              <a:t>Income </a:t>
            </a:r>
            <a:endParaRPr b="1" sz="1300">
              <a:solidFill>
                <a:srgbClr val="FFFFFF"/>
              </a:solidFill>
              <a:latin typeface="Corbel"/>
              <a:ea typeface="Corbel"/>
              <a:cs typeface="Corbel"/>
              <a:sym typeface="Corbel"/>
            </a:endParaRPr>
          </a:p>
          <a:p>
            <a:pPr indent="0" lvl="0" marL="0" rtl="0" algn="ctr">
              <a:spcBef>
                <a:spcPts val="0"/>
              </a:spcBef>
              <a:spcAft>
                <a:spcPts val="0"/>
              </a:spcAft>
              <a:buNone/>
            </a:pPr>
            <a:r>
              <a:rPr b="1" lang="en-US" sz="1300">
                <a:solidFill>
                  <a:srgbClr val="FFFFFF"/>
                </a:solidFill>
                <a:latin typeface="Corbel"/>
                <a:ea typeface="Corbel"/>
                <a:cs typeface="Corbel"/>
                <a:sym typeface="Corbel"/>
              </a:rPr>
              <a:t>(Thirds)</a:t>
            </a:r>
            <a:endParaRPr b="1" sz="1300">
              <a:solidFill>
                <a:srgbClr val="FFFFFF"/>
              </a:solidFill>
              <a:latin typeface="Corbel"/>
              <a:ea typeface="Corbel"/>
              <a:cs typeface="Corbel"/>
              <a:sym typeface="Corbel"/>
            </a:endParaRPr>
          </a:p>
        </p:txBody>
      </p:sp>
      <p:sp>
        <p:nvSpPr>
          <p:cNvPr id="501" name="Google Shape;501;gce786b1228_8_0"/>
          <p:cNvSpPr/>
          <p:nvPr/>
        </p:nvSpPr>
        <p:spPr>
          <a:xfrm>
            <a:off x="3638121" y="467600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chemeClr val="lt1"/>
                </a:solidFill>
                <a:latin typeface="Corbel"/>
                <a:ea typeface="Corbel"/>
                <a:cs typeface="Corbel"/>
                <a:sym typeface="Corbel"/>
              </a:rPr>
              <a:t>Median</a:t>
            </a:r>
            <a:endParaRPr b="1" sz="1300">
              <a:solidFill>
                <a:schemeClr val="lt1"/>
              </a:solidFill>
              <a:latin typeface="Corbel"/>
              <a:ea typeface="Corbel"/>
              <a:cs typeface="Corbel"/>
              <a:sym typeface="Corbel"/>
            </a:endParaRPr>
          </a:p>
          <a:p>
            <a:pPr indent="0" lvl="0" marL="0" rtl="0" algn="ctr">
              <a:spcBef>
                <a:spcPts val="0"/>
              </a:spcBef>
              <a:spcAft>
                <a:spcPts val="0"/>
              </a:spcAft>
              <a:buNone/>
            </a:pPr>
            <a:r>
              <a:rPr b="1" lang="en-US" sz="1300">
                <a:solidFill>
                  <a:srgbClr val="FFFFFF"/>
                </a:solidFill>
                <a:latin typeface="Corbel"/>
                <a:ea typeface="Corbel"/>
                <a:cs typeface="Corbel"/>
                <a:sym typeface="Corbel"/>
              </a:rPr>
              <a:t>Income </a:t>
            </a:r>
            <a:endParaRPr b="1" sz="1300">
              <a:solidFill>
                <a:srgbClr val="FFFFFF"/>
              </a:solidFill>
              <a:latin typeface="Corbel"/>
              <a:ea typeface="Corbel"/>
              <a:cs typeface="Corbel"/>
              <a:sym typeface="Corbel"/>
            </a:endParaRPr>
          </a:p>
          <a:p>
            <a:pPr indent="0" lvl="0" marL="0" rtl="0" algn="ctr">
              <a:spcBef>
                <a:spcPts val="0"/>
              </a:spcBef>
              <a:spcAft>
                <a:spcPts val="0"/>
              </a:spcAft>
              <a:buNone/>
            </a:pPr>
            <a:r>
              <a:rPr b="1" lang="en-US" sz="1300">
                <a:solidFill>
                  <a:srgbClr val="FFFFFF"/>
                </a:solidFill>
                <a:latin typeface="Corbel"/>
                <a:ea typeface="Corbel"/>
                <a:cs typeface="Corbel"/>
                <a:sym typeface="Corbel"/>
              </a:rPr>
              <a:t>(Thirds)</a:t>
            </a:r>
            <a:endParaRPr b="1" sz="1300">
              <a:solidFill>
                <a:srgbClr val="FFFFFF"/>
              </a:solidFill>
              <a:latin typeface="Corbel"/>
              <a:ea typeface="Corbel"/>
              <a:cs typeface="Corbel"/>
              <a:sym typeface="Corbel"/>
            </a:endParaRPr>
          </a:p>
        </p:txBody>
      </p:sp>
      <p:sp>
        <p:nvSpPr>
          <p:cNvPr id="502" name="Google Shape;502;gce786b1228_8_0"/>
          <p:cNvSpPr/>
          <p:nvPr/>
        </p:nvSpPr>
        <p:spPr>
          <a:xfrm>
            <a:off x="5314958" y="197130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Corbel"/>
                <a:ea typeface="Corbel"/>
                <a:cs typeface="Corbel"/>
                <a:sym typeface="Corbel"/>
              </a:rPr>
              <a:t>% Black Population</a:t>
            </a:r>
            <a:endParaRPr b="1" sz="1300">
              <a:solidFill>
                <a:srgbClr val="FFFFFF"/>
              </a:solidFill>
              <a:latin typeface="Corbel"/>
              <a:ea typeface="Corbel"/>
              <a:cs typeface="Corbel"/>
              <a:sym typeface="Corbel"/>
            </a:endParaRPr>
          </a:p>
        </p:txBody>
      </p:sp>
      <p:sp>
        <p:nvSpPr>
          <p:cNvPr id="503" name="Google Shape;503;gce786b1228_8_0"/>
          <p:cNvSpPr/>
          <p:nvPr/>
        </p:nvSpPr>
        <p:spPr>
          <a:xfrm>
            <a:off x="5314958" y="467600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Corbel"/>
                <a:ea typeface="Corbel"/>
                <a:cs typeface="Corbel"/>
                <a:sym typeface="Corbel"/>
              </a:rPr>
              <a:t>% Black Population</a:t>
            </a:r>
            <a:endParaRPr b="1" sz="1300">
              <a:solidFill>
                <a:srgbClr val="FFFFFF"/>
              </a:solidFill>
              <a:latin typeface="Corbel"/>
              <a:ea typeface="Corbel"/>
              <a:cs typeface="Corbel"/>
              <a:sym typeface="Corbel"/>
            </a:endParaRPr>
          </a:p>
        </p:txBody>
      </p:sp>
      <p:sp>
        <p:nvSpPr>
          <p:cNvPr id="504" name="Google Shape;504;gce786b1228_8_0"/>
          <p:cNvSpPr/>
          <p:nvPr/>
        </p:nvSpPr>
        <p:spPr>
          <a:xfrm>
            <a:off x="6991783" y="197130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Corbel"/>
                <a:ea typeface="Corbel"/>
                <a:cs typeface="Corbel"/>
                <a:sym typeface="Corbel"/>
              </a:rPr>
              <a:t>% Hispanic Population</a:t>
            </a:r>
            <a:endParaRPr b="1" sz="1300">
              <a:solidFill>
                <a:srgbClr val="FFFFFF"/>
              </a:solidFill>
              <a:latin typeface="Corbel"/>
              <a:ea typeface="Corbel"/>
              <a:cs typeface="Corbel"/>
              <a:sym typeface="Corbel"/>
            </a:endParaRPr>
          </a:p>
        </p:txBody>
      </p:sp>
      <p:sp>
        <p:nvSpPr>
          <p:cNvPr id="505" name="Google Shape;505;gce786b1228_8_0"/>
          <p:cNvSpPr/>
          <p:nvPr/>
        </p:nvSpPr>
        <p:spPr>
          <a:xfrm>
            <a:off x="6991783" y="467600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Corbel"/>
                <a:ea typeface="Corbel"/>
                <a:cs typeface="Corbel"/>
                <a:sym typeface="Corbel"/>
              </a:rPr>
              <a:t>% Hispanic Population</a:t>
            </a:r>
            <a:endParaRPr b="1" sz="1300">
              <a:solidFill>
                <a:srgbClr val="FFFFFF"/>
              </a:solidFill>
              <a:latin typeface="Corbel"/>
              <a:ea typeface="Corbel"/>
              <a:cs typeface="Corbel"/>
              <a:sym typeface="Corbel"/>
            </a:endParaRPr>
          </a:p>
        </p:txBody>
      </p:sp>
      <p:sp>
        <p:nvSpPr>
          <p:cNvPr id="506" name="Google Shape;506;gce786b1228_8_0"/>
          <p:cNvSpPr/>
          <p:nvPr/>
        </p:nvSpPr>
        <p:spPr>
          <a:xfrm>
            <a:off x="5314946" y="332365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Corbel"/>
                <a:ea typeface="Corbel"/>
                <a:cs typeface="Corbel"/>
                <a:sym typeface="Corbel"/>
              </a:rPr>
              <a:t>% Bachelors or Above</a:t>
            </a:r>
            <a:endParaRPr b="1" sz="1300">
              <a:solidFill>
                <a:srgbClr val="FFFFFF"/>
              </a:solidFill>
              <a:latin typeface="Corbel"/>
              <a:ea typeface="Corbel"/>
              <a:cs typeface="Corbel"/>
              <a:sym typeface="Corbel"/>
            </a:endParaRPr>
          </a:p>
        </p:txBody>
      </p:sp>
      <p:sp>
        <p:nvSpPr>
          <p:cNvPr id="507" name="Google Shape;507;gce786b1228_8_0"/>
          <p:cNvSpPr/>
          <p:nvPr/>
        </p:nvSpPr>
        <p:spPr>
          <a:xfrm>
            <a:off x="6991771" y="3323650"/>
            <a:ext cx="1002900" cy="7869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300">
                <a:solidFill>
                  <a:srgbClr val="FFFFFF"/>
                </a:solidFill>
                <a:latin typeface="Corbel"/>
                <a:ea typeface="Corbel"/>
                <a:cs typeface="Corbel"/>
                <a:sym typeface="Corbel"/>
              </a:rPr>
              <a:t>% Employed</a:t>
            </a:r>
            <a:endParaRPr b="1" sz="1300">
              <a:solidFill>
                <a:srgbClr val="FFFFFF"/>
              </a:solidFill>
              <a:latin typeface="Corbel"/>
              <a:ea typeface="Corbel"/>
              <a:cs typeface="Corbel"/>
              <a:sym typeface="Corbel"/>
            </a:endParaRPr>
          </a:p>
        </p:txBody>
      </p:sp>
      <p:sp>
        <p:nvSpPr>
          <p:cNvPr id="508" name="Google Shape;508;gce786b1228_8_0"/>
          <p:cNvSpPr/>
          <p:nvPr/>
        </p:nvSpPr>
        <p:spPr>
          <a:xfrm flipH="1">
            <a:off x="3153850" y="2017188"/>
            <a:ext cx="294600" cy="695100"/>
          </a:xfrm>
          <a:prstGeom prst="rightArrow">
            <a:avLst>
              <a:gd fmla="val 50000" name="adj1"/>
              <a:gd fmla="val 50000" name="adj2"/>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09" name="Google Shape;509;gce786b1228_8_0"/>
          <p:cNvSpPr/>
          <p:nvPr/>
        </p:nvSpPr>
        <p:spPr>
          <a:xfrm>
            <a:off x="4830688" y="2204700"/>
            <a:ext cx="294600" cy="320100"/>
          </a:xfrm>
          <a:prstGeom prst="mathPlus">
            <a:avLst>
              <a:gd fmla="val 23520" name="adj1"/>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0" name="Google Shape;510;gce786b1228_8_0"/>
          <p:cNvSpPr/>
          <p:nvPr/>
        </p:nvSpPr>
        <p:spPr>
          <a:xfrm>
            <a:off x="4830675" y="3557050"/>
            <a:ext cx="294600" cy="320100"/>
          </a:xfrm>
          <a:prstGeom prst="mathPlus">
            <a:avLst>
              <a:gd fmla="val 23520" name="adj1"/>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1" name="Google Shape;511;gce786b1228_8_0"/>
          <p:cNvSpPr/>
          <p:nvPr/>
        </p:nvSpPr>
        <p:spPr>
          <a:xfrm>
            <a:off x="4830688" y="4909400"/>
            <a:ext cx="294600" cy="320100"/>
          </a:xfrm>
          <a:prstGeom prst="mathPlus">
            <a:avLst>
              <a:gd fmla="val 23520" name="adj1"/>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2" name="Google Shape;512;gce786b1228_8_0"/>
          <p:cNvSpPr/>
          <p:nvPr/>
        </p:nvSpPr>
        <p:spPr>
          <a:xfrm>
            <a:off x="6507500" y="2204700"/>
            <a:ext cx="294600" cy="320100"/>
          </a:xfrm>
          <a:prstGeom prst="mathPlus">
            <a:avLst>
              <a:gd fmla="val 23520" name="adj1"/>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3" name="Google Shape;513;gce786b1228_8_0"/>
          <p:cNvSpPr/>
          <p:nvPr/>
        </p:nvSpPr>
        <p:spPr>
          <a:xfrm>
            <a:off x="6507513" y="3557050"/>
            <a:ext cx="294600" cy="320100"/>
          </a:xfrm>
          <a:prstGeom prst="mathPlus">
            <a:avLst>
              <a:gd fmla="val 23520" name="adj1"/>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4" name="Google Shape;514;gce786b1228_8_0"/>
          <p:cNvSpPr/>
          <p:nvPr/>
        </p:nvSpPr>
        <p:spPr>
          <a:xfrm>
            <a:off x="6507500" y="4909400"/>
            <a:ext cx="294600" cy="320100"/>
          </a:xfrm>
          <a:prstGeom prst="mathPlus">
            <a:avLst>
              <a:gd fmla="val 23520" name="adj1"/>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5" name="Google Shape;515;gce786b1228_8_0"/>
          <p:cNvSpPr/>
          <p:nvPr/>
        </p:nvSpPr>
        <p:spPr>
          <a:xfrm>
            <a:off x="8184338" y="4909400"/>
            <a:ext cx="294600" cy="320100"/>
          </a:xfrm>
          <a:prstGeom prst="mathPlus">
            <a:avLst>
              <a:gd fmla="val 23520" name="adj1"/>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6" name="Google Shape;516;gce786b1228_8_0"/>
          <p:cNvSpPr/>
          <p:nvPr/>
        </p:nvSpPr>
        <p:spPr>
          <a:xfrm>
            <a:off x="9861150" y="4909400"/>
            <a:ext cx="294600" cy="320100"/>
          </a:xfrm>
          <a:prstGeom prst="mathPlus">
            <a:avLst>
              <a:gd fmla="val 23520" name="adj1"/>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7" name="Google Shape;517;gce786b1228_8_0"/>
          <p:cNvSpPr/>
          <p:nvPr/>
        </p:nvSpPr>
        <p:spPr>
          <a:xfrm>
            <a:off x="1491775" y="3323638"/>
            <a:ext cx="1556700" cy="9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300">
                <a:solidFill>
                  <a:srgbClr val="2C587C"/>
                </a:solidFill>
                <a:latin typeface="Corbel"/>
                <a:ea typeface="Corbel"/>
                <a:cs typeface="Corbel"/>
                <a:sym typeface="Corbel"/>
              </a:rPr>
              <a:t>Crime Rate </a:t>
            </a:r>
            <a:endParaRPr b="1" sz="1300">
              <a:solidFill>
                <a:srgbClr val="2C587C"/>
              </a:solidFill>
              <a:latin typeface="Corbel"/>
              <a:ea typeface="Corbel"/>
              <a:cs typeface="Corbel"/>
              <a:sym typeface="Corbel"/>
            </a:endParaRPr>
          </a:p>
          <a:p>
            <a:pPr indent="0" lvl="0" marL="0" rtl="0" algn="ctr">
              <a:spcBef>
                <a:spcPts val="0"/>
              </a:spcBef>
              <a:spcAft>
                <a:spcPts val="0"/>
              </a:spcAft>
              <a:buClr>
                <a:schemeClr val="dk1"/>
              </a:buClr>
              <a:buSzPts val="1100"/>
              <a:buFont typeface="Arial"/>
              <a:buNone/>
            </a:pPr>
            <a:r>
              <a:rPr b="1" lang="en-US" sz="1300">
                <a:solidFill>
                  <a:srgbClr val="2C587C"/>
                </a:solidFill>
                <a:latin typeface="Corbel"/>
                <a:ea typeface="Corbel"/>
                <a:cs typeface="Corbel"/>
                <a:sym typeface="Corbel"/>
              </a:rPr>
              <a:t>(Crime Per Population)</a:t>
            </a:r>
            <a:endParaRPr b="1" sz="1300">
              <a:solidFill>
                <a:srgbClr val="2C587C"/>
              </a:solidFill>
              <a:latin typeface="Corbel"/>
              <a:ea typeface="Corbel"/>
              <a:cs typeface="Corbel"/>
              <a:sym typeface="Corbel"/>
            </a:endParaRPr>
          </a:p>
        </p:txBody>
      </p:sp>
      <p:sp>
        <p:nvSpPr>
          <p:cNvPr id="518" name="Google Shape;518;gce786b1228_8_0"/>
          <p:cNvSpPr/>
          <p:nvPr/>
        </p:nvSpPr>
        <p:spPr>
          <a:xfrm flipH="1">
            <a:off x="3153875" y="3436288"/>
            <a:ext cx="294600" cy="695100"/>
          </a:xfrm>
          <a:prstGeom prst="rightArrow">
            <a:avLst>
              <a:gd fmla="val 50000" name="adj1"/>
              <a:gd fmla="val 50000" name="adj2"/>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19" name="Google Shape;519;gce786b1228_8_0"/>
          <p:cNvSpPr/>
          <p:nvPr/>
        </p:nvSpPr>
        <p:spPr>
          <a:xfrm>
            <a:off x="1491750" y="4609238"/>
            <a:ext cx="1556700" cy="9204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en-US" sz="1300">
                <a:solidFill>
                  <a:srgbClr val="2C587C"/>
                </a:solidFill>
                <a:latin typeface="Corbel"/>
                <a:ea typeface="Corbel"/>
                <a:cs typeface="Corbel"/>
                <a:sym typeface="Corbel"/>
              </a:rPr>
              <a:t>Crime Rate </a:t>
            </a:r>
            <a:endParaRPr b="1" sz="1300">
              <a:solidFill>
                <a:srgbClr val="2C587C"/>
              </a:solidFill>
              <a:latin typeface="Corbel"/>
              <a:ea typeface="Corbel"/>
              <a:cs typeface="Corbel"/>
              <a:sym typeface="Corbel"/>
            </a:endParaRPr>
          </a:p>
          <a:p>
            <a:pPr indent="0" lvl="0" marL="0" rtl="0" algn="ctr">
              <a:spcBef>
                <a:spcPts val="0"/>
              </a:spcBef>
              <a:spcAft>
                <a:spcPts val="0"/>
              </a:spcAft>
              <a:buClr>
                <a:schemeClr val="dk1"/>
              </a:buClr>
              <a:buSzPts val="1100"/>
              <a:buFont typeface="Arial"/>
              <a:buNone/>
            </a:pPr>
            <a:r>
              <a:rPr b="1" lang="en-US" sz="1300">
                <a:solidFill>
                  <a:srgbClr val="2C587C"/>
                </a:solidFill>
                <a:latin typeface="Corbel"/>
                <a:ea typeface="Corbel"/>
                <a:cs typeface="Corbel"/>
                <a:sym typeface="Corbel"/>
              </a:rPr>
              <a:t>(Crime Per Population)</a:t>
            </a:r>
            <a:endParaRPr b="1" sz="1300">
              <a:solidFill>
                <a:srgbClr val="2C587C"/>
              </a:solidFill>
              <a:latin typeface="Corbel"/>
              <a:ea typeface="Corbel"/>
              <a:cs typeface="Corbel"/>
              <a:sym typeface="Corbel"/>
            </a:endParaRPr>
          </a:p>
        </p:txBody>
      </p:sp>
      <p:sp>
        <p:nvSpPr>
          <p:cNvPr id="520" name="Google Shape;520;gce786b1228_8_0"/>
          <p:cNvSpPr/>
          <p:nvPr/>
        </p:nvSpPr>
        <p:spPr>
          <a:xfrm flipH="1">
            <a:off x="3153850" y="4721888"/>
            <a:ext cx="294600" cy="695100"/>
          </a:xfrm>
          <a:prstGeom prst="rightArrow">
            <a:avLst>
              <a:gd fmla="val 50000" name="adj1"/>
              <a:gd fmla="val 50000" name="adj2"/>
            </a:avLst>
          </a:prstGeom>
          <a:solidFill>
            <a:srgbClr val="2DB4B4"/>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cxnSp>
        <p:nvCxnSpPr>
          <p:cNvPr id="521" name="Google Shape;521;gce786b1228_8_0"/>
          <p:cNvCxnSpPr/>
          <p:nvPr/>
        </p:nvCxnSpPr>
        <p:spPr>
          <a:xfrm flipH="1" rot="10800000">
            <a:off x="1432200" y="3038100"/>
            <a:ext cx="6570000" cy="24600"/>
          </a:xfrm>
          <a:prstGeom prst="straightConnector1">
            <a:avLst/>
          </a:prstGeom>
          <a:noFill/>
          <a:ln cap="flat" cmpd="sng" w="9525">
            <a:solidFill>
              <a:srgbClr val="666666"/>
            </a:solidFill>
            <a:prstDash val="dash"/>
            <a:round/>
            <a:headEnd len="med" w="med" type="none"/>
            <a:tailEnd len="med" w="med" type="none"/>
          </a:ln>
        </p:spPr>
      </p:cxnSp>
      <p:cxnSp>
        <p:nvCxnSpPr>
          <p:cNvPr id="522" name="Google Shape;522;gce786b1228_8_0"/>
          <p:cNvCxnSpPr/>
          <p:nvPr/>
        </p:nvCxnSpPr>
        <p:spPr>
          <a:xfrm>
            <a:off x="1473500" y="4398475"/>
            <a:ext cx="9787500" cy="8100"/>
          </a:xfrm>
          <a:prstGeom prst="straightConnector1">
            <a:avLst/>
          </a:prstGeom>
          <a:noFill/>
          <a:ln cap="flat" cmpd="sng" w="9525">
            <a:solidFill>
              <a:srgbClr val="666666"/>
            </a:solidFill>
            <a:prstDash val="dash"/>
            <a:round/>
            <a:headEnd len="med" w="med" type="none"/>
            <a:tailEnd len="med" w="med" type="none"/>
          </a:ln>
        </p:spPr>
      </p:cxnSp>
      <p:sp>
        <p:nvSpPr>
          <p:cNvPr id="523" name="Google Shape;523;gce786b1228_8_0"/>
          <p:cNvSpPr txBox="1"/>
          <p:nvPr/>
        </p:nvSpPr>
        <p:spPr>
          <a:xfrm>
            <a:off x="174575" y="1328125"/>
            <a:ext cx="11127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2C587C"/>
                </a:solidFill>
                <a:latin typeface="Corbel"/>
                <a:ea typeface="Corbel"/>
                <a:cs typeface="Corbel"/>
                <a:sym typeface="Corbel"/>
              </a:rPr>
              <a:t>R-Squared</a:t>
            </a:r>
            <a:endParaRPr sz="1500">
              <a:latin typeface="Calibri"/>
              <a:ea typeface="Calibri"/>
              <a:cs typeface="Calibri"/>
              <a:sym typeface="Calibri"/>
            </a:endParaRPr>
          </a:p>
        </p:txBody>
      </p:sp>
      <p:sp>
        <p:nvSpPr>
          <p:cNvPr id="524" name="Google Shape;524;gce786b1228_8_0"/>
          <p:cNvSpPr txBox="1"/>
          <p:nvPr/>
        </p:nvSpPr>
        <p:spPr>
          <a:xfrm>
            <a:off x="1546500" y="1228075"/>
            <a:ext cx="14472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2C587C"/>
                </a:solidFill>
                <a:latin typeface="Corbel"/>
                <a:ea typeface="Corbel"/>
                <a:cs typeface="Corbel"/>
                <a:sym typeface="Corbel"/>
              </a:rPr>
              <a:t>Dependent Variable</a:t>
            </a:r>
            <a:endParaRPr sz="1500">
              <a:latin typeface="Calibri"/>
              <a:ea typeface="Calibri"/>
              <a:cs typeface="Calibri"/>
              <a:sym typeface="Calibri"/>
            </a:endParaRPr>
          </a:p>
        </p:txBody>
      </p:sp>
      <p:sp>
        <p:nvSpPr>
          <p:cNvPr id="525" name="Google Shape;525;gce786b1228_8_0"/>
          <p:cNvSpPr txBox="1"/>
          <p:nvPr/>
        </p:nvSpPr>
        <p:spPr>
          <a:xfrm>
            <a:off x="3785100" y="1220414"/>
            <a:ext cx="4062600" cy="61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a:solidFill>
                  <a:srgbClr val="2C587C"/>
                </a:solidFill>
                <a:latin typeface="Corbel"/>
                <a:ea typeface="Corbel"/>
                <a:cs typeface="Corbel"/>
                <a:sym typeface="Corbel"/>
              </a:rPr>
              <a:t>Independent </a:t>
            </a:r>
            <a:endParaRPr b="1">
              <a:solidFill>
                <a:srgbClr val="2C587C"/>
              </a:solidFill>
              <a:latin typeface="Corbel"/>
              <a:ea typeface="Corbel"/>
              <a:cs typeface="Corbel"/>
              <a:sym typeface="Corbel"/>
            </a:endParaRPr>
          </a:p>
          <a:p>
            <a:pPr indent="0" lvl="0" marL="0" rtl="0" algn="ctr">
              <a:spcBef>
                <a:spcPts val="0"/>
              </a:spcBef>
              <a:spcAft>
                <a:spcPts val="0"/>
              </a:spcAft>
              <a:buNone/>
            </a:pPr>
            <a:r>
              <a:rPr b="1" lang="en-US">
                <a:solidFill>
                  <a:srgbClr val="2C587C"/>
                </a:solidFill>
                <a:latin typeface="Corbel"/>
                <a:ea typeface="Corbel"/>
                <a:cs typeface="Corbel"/>
                <a:sym typeface="Corbel"/>
              </a:rPr>
              <a:t>Variables</a:t>
            </a:r>
            <a:endParaRPr sz="1500">
              <a:latin typeface="Calibri"/>
              <a:ea typeface="Calibri"/>
              <a:cs typeface="Calibri"/>
              <a:sym typeface="Calibri"/>
            </a:endParaRPr>
          </a:p>
        </p:txBody>
      </p:sp>
      <p:sp>
        <p:nvSpPr>
          <p:cNvPr id="526" name="Google Shape;526;gce786b1228_8_0"/>
          <p:cNvSpPr txBox="1"/>
          <p:nvPr/>
        </p:nvSpPr>
        <p:spPr>
          <a:xfrm>
            <a:off x="284450" y="2095350"/>
            <a:ext cx="1002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rgbClr val="2DB4B4"/>
                </a:solidFill>
                <a:latin typeface="Corbel"/>
                <a:ea typeface="Corbel"/>
                <a:cs typeface="Corbel"/>
                <a:sym typeface="Corbel"/>
              </a:rPr>
              <a:t>55%</a:t>
            </a:r>
            <a:endParaRPr sz="2400">
              <a:solidFill>
                <a:srgbClr val="2DB4B4"/>
              </a:solidFill>
              <a:latin typeface="Calibri"/>
              <a:ea typeface="Calibri"/>
              <a:cs typeface="Calibri"/>
              <a:sym typeface="Calibri"/>
            </a:endParaRPr>
          </a:p>
        </p:txBody>
      </p:sp>
      <p:sp>
        <p:nvSpPr>
          <p:cNvPr id="527" name="Google Shape;527;gce786b1228_8_0"/>
          <p:cNvSpPr txBox="1"/>
          <p:nvPr/>
        </p:nvSpPr>
        <p:spPr>
          <a:xfrm>
            <a:off x="284500" y="3514450"/>
            <a:ext cx="1002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rgbClr val="2DB4B4"/>
                </a:solidFill>
                <a:latin typeface="Corbel"/>
                <a:ea typeface="Corbel"/>
                <a:cs typeface="Corbel"/>
                <a:sym typeface="Corbel"/>
              </a:rPr>
              <a:t>58</a:t>
            </a:r>
            <a:r>
              <a:rPr b="1" lang="en-US" sz="2300">
                <a:solidFill>
                  <a:srgbClr val="2DB4B4"/>
                </a:solidFill>
                <a:latin typeface="Corbel"/>
                <a:ea typeface="Corbel"/>
                <a:cs typeface="Corbel"/>
                <a:sym typeface="Corbel"/>
              </a:rPr>
              <a:t>%</a:t>
            </a:r>
            <a:endParaRPr sz="2400">
              <a:solidFill>
                <a:srgbClr val="2DB4B4"/>
              </a:solidFill>
              <a:latin typeface="Calibri"/>
              <a:ea typeface="Calibri"/>
              <a:cs typeface="Calibri"/>
              <a:sym typeface="Calibri"/>
            </a:endParaRPr>
          </a:p>
        </p:txBody>
      </p:sp>
      <p:sp>
        <p:nvSpPr>
          <p:cNvPr id="528" name="Google Shape;528;gce786b1228_8_0"/>
          <p:cNvSpPr txBox="1"/>
          <p:nvPr/>
        </p:nvSpPr>
        <p:spPr>
          <a:xfrm>
            <a:off x="284450" y="4800050"/>
            <a:ext cx="1002900" cy="538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solidFill>
                  <a:srgbClr val="2DB4B4"/>
                </a:solidFill>
                <a:latin typeface="Corbel"/>
                <a:ea typeface="Corbel"/>
                <a:cs typeface="Corbel"/>
                <a:sym typeface="Corbel"/>
              </a:rPr>
              <a:t>61</a:t>
            </a:r>
            <a:r>
              <a:rPr b="1" lang="en-US" sz="2300">
                <a:solidFill>
                  <a:srgbClr val="2DB4B4"/>
                </a:solidFill>
                <a:latin typeface="Corbel"/>
                <a:ea typeface="Corbel"/>
                <a:cs typeface="Corbel"/>
                <a:sym typeface="Corbel"/>
              </a:rPr>
              <a:t>%</a:t>
            </a:r>
            <a:endParaRPr sz="2400">
              <a:solidFill>
                <a:srgbClr val="2DB4B4"/>
              </a:solidFill>
              <a:latin typeface="Calibri"/>
              <a:ea typeface="Calibri"/>
              <a:cs typeface="Calibri"/>
              <a:sym typeface="Calibri"/>
            </a:endParaRPr>
          </a:p>
        </p:txBody>
      </p:sp>
      <p:cxnSp>
        <p:nvCxnSpPr>
          <p:cNvPr id="529" name="Google Shape;529;gce786b1228_8_0"/>
          <p:cNvCxnSpPr/>
          <p:nvPr/>
        </p:nvCxnSpPr>
        <p:spPr>
          <a:xfrm flipH="1">
            <a:off x="785000" y="5338850"/>
            <a:ext cx="900" cy="648000"/>
          </a:xfrm>
          <a:prstGeom prst="straightConnector1">
            <a:avLst/>
          </a:prstGeom>
          <a:noFill/>
          <a:ln cap="flat" cmpd="sng" w="9525">
            <a:solidFill>
              <a:schemeClr val="dk2"/>
            </a:solidFill>
            <a:prstDash val="solid"/>
            <a:round/>
            <a:headEnd len="med" w="med" type="none"/>
            <a:tailEnd len="med" w="med" type="none"/>
          </a:ln>
        </p:spPr>
      </p:cxnSp>
      <p:cxnSp>
        <p:nvCxnSpPr>
          <p:cNvPr id="530" name="Google Shape;530;gce786b1228_8_0"/>
          <p:cNvCxnSpPr/>
          <p:nvPr/>
        </p:nvCxnSpPr>
        <p:spPr>
          <a:xfrm>
            <a:off x="771175" y="5966550"/>
            <a:ext cx="881400" cy="0"/>
          </a:xfrm>
          <a:prstGeom prst="straightConnector1">
            <a:avLst/>
          </a:prstGeom>
          <a:noFill/>
          <a:ln cap="flat" cmpd="sng" w="9525">
            <a:solidFill>
              <a:schemeClr val="dk2"/>
            </a:solidFill>
            <a:prstDash val="solid"/>
            <a:round/>
            <a:headEnd len="med" w="med" type="none"/>
            <a:tailEnd len="med" w="med" type="stealth"/>
          </a:ln>
        </p:spPr>
      </p:cxnSp>
      <p:sp>
        <p:nvSpPr>
          <p:cNvPr id="531" name="Google Shape;531;gce786b1228_8_0"/>
          <p:cNvSpPr txBox="1"/>
          <p:nvPr/>
        </p:nvSpPr>
        <p:spPr>
          <a:xfrm>
            <a:off x="1817775" y="5821500"/>
            <a:ext cx="9338400" cy="708000"/>
          </a:xfrm>
          <a:prstGeom prst="rect">
            <a:avLst/>
          </a:prstGeom>
          <a:solidFill>
            <a:schemeClr val="lt1"/>
          </a:solidFill>
          <a:ln cap="flat" cmpd="sng" w="28575">
            <a:solidFill>
              <a:srgbClr val="666666"/>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2DB4B4"/>
                </a:solidFill>
                <a:latin typeface="Calibri"/>
                <a:ea typeface="Calibri"/>
                <a:cs typeface="Calibri"/>
                <a:sym typeface="Calibri"/>
              </a:rPr>
              <a:t>61</a:t>
            </a:r>
            <a:r>
              <a:rPr b="1" lang="en-US" sz="1700">
                <a:solidFill>
                  <a:srgbClr val="2DB4B4"/>
                </a:solidFill>
                <a:latin typeface="Calibri"/>
                <a:ea typeface="Calibri"/>
                <a:cs typeface="Calibri"/>
                <a:sym typeface="Calibri"/>
              </a:rPr>
              <a:t>% of the Crime Rate (Crime per Population) can be explained by income, % of Black &amp; Hispanic populations, % of residents with a bachelor's degree or above, and % of residents who are employed</a:t>
            </a:r>
            <a:endParaRPr b="1" sz="1700">
              <a:solidFill>
                <a:srgbClr val="2DB4B4"/>
              </a:solidFill>
              <a:latin typeface="Calibri"/>
              <a:ea typeface="Calibri"/>
              <a:cs typeface="Calibri"/>
              <a:sym typeface="Calibri"/>
            </a:endParaRPr>
          </a:p>
        </p:txBody>
      </p:sp>
      <p:cxnSp>
        <p:nvCxnSpPr>
          <p:cNvPr id="532" name="Google Shape;532;gce786b1228_8_0"/>
          <p:cNvCxnSpPr/>
          <p:nvPr/>
        </p:nvCxnSpPr>
        <p:spPr>
          <a:xfrm flipH="1">
            <a:off x="785000" y="4070225"/>
            <a:ext cx="900" cy="648000"/>
          </a:xfrm>
          <a:prstGeom prst="straightConnector1">
            <a:avLst/>
          </a:prstGeom>
          <a:noFill/>
          <a:ln cap="flat" cmpd="sng" w="9525">
            <a:solidFill>
              <a:schemeClr val="dk2"/>
            </a:solidFill>
            <a:prstDash val="solid"/>
            <a:round/>
            <a:headEnd len="med" w="med" type="none"/>
            <a:tailEnd len="med" w="med" type="none"/>
          </a:ln>
        </p:spPr>
      </p:cxnSp>
      <p:cxnSp>
        <p:nvCxnSpPr>
          <p:cNvPr id="533" name="Google Shape;533;gce786b1228_8_0"/>
          <p:cNvCxnSpPr/>
          <p:nvPr/>
        </p:nvCxnSpPr>
        <p:spPr>
          <a:xfrm flipH="1">
            <a:off x="785500" y="2706800"/>
            <a:ext cx="900" cy="648000"/>
          </a:xfrm>
          <a:prstGeom prst="straightConnector1">
            <a:avLst/>
          </a:prstGeom>
          <a:noFill/>
          <a:ln cap="flat" cmpd="sng" w="9525">
            <a:solidFill>
              <a:schemeClr val="dk2"/>
            </a:solidFill>
            <a:prstDash val="solid"/>
            <a:round/>
            <a:headEnd len="med" w="med" type="none"/>
            <a:tailEnd len="med" w="med" type="none"/>
          </a:ln>
        </p:spPr>
      </p:cxnSp>
      <p:pic>
        <p:nvPicPr>
          <p:cNvPr id="534" name="Google Shape;534;gce786b1228_8_0"/>
          <p:cNvPicPr preferRelativeResize="0"/>
          <p:nvPr/>
        </p:nvPicPr>
        <p:blipFill>
          <a:blip r:embed="rId3">
            <a:alphaModFix/>
          </a:blip>
          <a:stretch>
            <a:fillRect/>
          </a:stretch>
        </p:blipFill>
        <p:spPr>
          <a:xfrm>
            <a:off x="8478950" y="76200"/>
            <a:ext cx="3768000" cy="3454950"/>
          </a:xfrm>
          <a:prstGeom prst="rect">
            <a:avLst/>
          </a:prstGeom>
          <a:noFill/>
          <a:ln>
            <a:noFill/>
          </a:ln>
        </p:spPr>
      </p:pic>
      <p:sp>
        <p:nvSpPr>
          <p:cNvPr id="535" name="Google Shape;535;gce786b1228_8_0"/>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cxnSp>
        <p:nvCxnSpPr>
          <p:cNvPr id="541" name="Google Shape;541;gce786b1228_8_74"/>
          <p:cNvCxnSpPr/>
          <p:nvPr/>
        </p:nvCxnSpPr>
        <p:spPr>
          <a:xfrm>
            <a:off x="781300" y="5636750"/>
            <a:ext cx="3600" cy="273900"/>
          </a:xfrm>
          <a:prstGeom prst="straightConnector1">
            <a:avLst/>
          </a:prstGeom>
          <a:noFill/>
          <a:ln cap="flat" cmpd="sng" w="9525">
            <a:solidFill>
              <a:schemeClr val="dk2"/>
            </a:solidFill>
            <a:prstDash val="solid"/>
            <a:round/>
            <a:headEnd len="med" w="med" type="none"/>
            <a:tailEnd len="med" w="med" type="none"/>
          </a:ln>
        </p:spPr>
      </p:cxnSp>
      <p:sp>
        <p:nvSpPr>
          <p:cNvPr id="542" name="Google Shape;542;gce786b1228_8_74"/>
          <p:cNvSpPr txBox="1"/>
          <p:nvPr>
            <p:ph type="title"/>
          </p:nvPr>
        </p:nvSpPr>
        <p:spPr>
          <a:xfrm>
            <a:off x="551305" y="42400"/>
            <a:ext cx="6747300" cy="1325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CROSS-VALIDATION OF THE MODEL</a:t>
            </a:r>
            <a:br>
              <a:rPr lang="en-US"/>
            </a:br>
            <a:endParaRPr/>
          </a:p>
        </p:txBody>
      </p:sp>
      <p:sp>
        <p:nvSpPr>
          <p:cNvPr id="543" name="Google Shape;543;gce786b1228_8_74"/>
          <p:cNvSpPr txBox="1"/>
          <p:nvPr>
            <p:ph idx="1" type="body"/>
          </p:nvPr>
        </p:nvSpPr>
        <p:spPr>
          <a:xfrm>
            <a:off x="419500" y="2548025"/>
            <a:ext cx="5804100" cy="37533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1000"/>
              </a:spcBef>
              <a:spcAft>
                <a:spcPts val="0"/>
              </a:spcAft>
              <a:buClr>
                <a:schemeClr val="dk1"/>
              </a:buClr>
              <a:buSzPts val="1800"/>
              <a:buNone/>
            </a:pPr>
            <a:r>
              <a:rPr b="1" lang="en-US" sz="2600"/>
              <a:t>Testing and Training Approach (Kfold=10)</a:t>
            </a:r>
            <a:endParaRPr b="1" sz="2600"/>
          </a:p>
          <a:p>
            <a:pPr indent="0" lvl="0" marL="0" rtl="0" algn="l">
              <a:lnSpc>
                <a:spcPct val="90000"/>
              </a:lnSpc>
              <a:spcBef>
                <a:spcPts val="1000"/>
              </a:spcBef>
              <a:spcAft>
                <a:spcPts val="0"/>
              </a:spcAft>
              <a:buClr>
                <a:schemeClr val="dk1"/>
              </a:buClr>
              <a:buSzPts val="1800"/>
              <a:buNone/>
            </a:pPr>
            <a:r>
              <a:t/>
            </a:r>
            <a:endParaRPr b="1" sz="2600"/>
          </a:p>
          <a:p>
            <a:pPr indent="0" lvl="0" marL="0" rtl="0" algn="l">
              <a:lnSpc>
                <a:spcPct val="90000"/>
              </a:lnSpc>
              <a:spcBef>
                <a:spcPts val="1000"/>
              </a:spcBef>
              <a:spcAft>
                <a:spcPts val="0"/>
              </a:spcAft>
              <a:buClr>
                <a:schemeClr val="dk1"/>
              </a:buClr>
              <a:buSzPts val="1800"/>
              <a:buNone/>
            </a:pPr>
            <a:r>
              <a:t/>
            </a:r>
            <a:endParaRPr b="1" sz="2600"/>
          </a:p>
          <a:p>
            <a:pPr indent="0" lvl="0" marL="0" rtl="0" algn="l">
              <a:lnSpc>
                <a:spcPct val="90000"/>
              </a:lnSpc>
              <a:spcBef>
                <a:spcPts val="1000"/>
              </a:spcBef>
              <a:spcAft>
                <a:spcPts val="0"/>
              </a:spcAft>
              <a:buClr>
                <a:schemeClr val="dk1"/>
              </a:buClr>
              <a:buSzPts val="1800"/>
              <a:buNone/>
            </a:pPr>
            <a:r>
              <a:rPr b="1" lang="en-US" sz="2600"/>
              <a:t>Results (RMSE)*:</a:t>
            </a:r>
            <a:endParaRPr b="1" sz="2600"/>
          </a:p>
          <a:p>
            <a:pPr indent="0" lvl="0" marL="0" rtl="0" algn="l">
              <a:lnSpc>
                <a:spcPct val="90000"/>
              </a:lnSpc>
              <a:spcBef>
                <a:spcPts val="1000"/>
              </a:spcBef>
              <a:spcAft>
                <a:spcPts val="0"/>
              </a:spcAft>
              <a:buClr>
                <a:schemeClr val="dk1"/>
              </a:buClr>
              <a:buSzPts val="1800"/>
              <a:buNone/>
            </a:pPr>
            <a:r>
              <a:t/>
            </a:r>
            <a:endParaRPr sz="1800"/>
          </a:p>
        </p:txBody>
      </p:sp>
      <p:pic>
        <p:nvPicPr>
          <p:cNvPr id="544" name="Google Shape;544;gce786b1228_8_74"/>
          <p:cNvPicPr preferRelativeResize="0"/>
          <p:nvPr/>
        </p:nvPicPr>
        <p:blipFill>
          <a:blip r:embed="rId3">
            <a:alphaModFix/>
          </a:blip>
          <a:stretch>
            <a:fillRect/>
          </a:stretch>
        </p:blipFill>
        <p:spPr>
          <a:xfrm>
            <a:off x="7770400" y="1028510"/>
            <a:ext cx="4117499" cy="2301328"/>
          </a:xfrm>
          <a:prstGeom prst="rect">
            <a:avLst/>
          </a:prstGeom>
          <a:noFill/>
          <a:ln>
            <a:noFill/>
          </a:ln>
        </p:spPr>
      </p:pic>
      <p:sp>
        <p:nvSpPr>
          <p:cNvPr id="545" name="Google Shape;545;gce786b1228_8_74"/>
          <p:cNvSpPr/>
          <p:nvPr/>
        </p:nvSpPr>
        <p:spPr>
          <a:xfrm>
            <a:off x="745900" y="3329850"/>
            <a:ext cx="468300" cy="525000"/>
          </a:xfrm>
          <a:prstGeom prst="rect">
            <a:avLst/>
          </a:prstGeom>
          <a:solidFill>
            <a:srgbClr val="2C587C"/>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6" name="Google Shape;546;gce786b1228_8_74"/>
          <p:cNvSpPr/>
          <p:nvPr/>
        </p:nvSpPr>
        <p:spPr>
          <a:xfrm>
            <a:off x="1214200" y="3329850"/>
            <a:ext cx="468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7" name="Google Shape;547;gce786b1228_8_74"/>
          <p:cNvSpPr txBox="1"/>
          <p:nvPr/>
        </p:nvSpPr>
        <p:spPr>
          <a:xfrm>
            <a:off x="478600" y="2873975"/>
            <a:ext cx="1002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2C587C"/>
                </a:solidFill>
                <a:latin typeface="Corbel"/>
                <a:ea typeface="Corbel"/>
                <a:cs typeface="Corbel"/>
                <a:sym typeface="Corbel"/>
              </a:rPr>
              <a:t>Test</a:t>
            </a:r>
            <a:endParaRPr sz="1600">
              <a:latin typeface="Calibri"/>
              <a:ea typeface="Calibri"/>
              <a:cs typeface="Calibri"/>
              <a:sym typeface="Calibri"/>
            </a:endParaRPr>
          </a:p>
        </p:txBody>
      </p:sp>
      <p:sp>
        <p:nvSpPr>
          <p:cNvPr id="548" name="Google Shape;548;gce786b1228_8_74"/>
          <p:cNvSpPr txBox="1"/>
          <p:nvPr/>
        </p:nvSpPr>
        <p:spPr>
          <a:xfrm>
            <a:off x="2619100" y="2873975"/>
            <a:ext cx="1002900" cy="4155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1500">
                <a:solidFill>
                  <a:srgbClr val="2C587C"/>
                </a:solidFill>
                <a:latin typeface="Corbel"/>
                <a:ea typeface="Corbel"/>
                <a:cs typeface="Corbel"/>
                <a:sym typeface="Corbel"/>
              </a:rPr>
              <a:t>Train</a:t>
            </a:r>
            <a:endParaRPr sz="1600">
              <a:latin typeface="Calibri"/>
              <a:ea typeface="Calibri"/>
              <a:cs typeface="Calibri"/>
              <a:sym typeface="Calibri"/>
            </a:endParaRPr>
          </a:p>
        </p:txBody>
      </p:sp>
      <p:cxnSp>
        <p:nvCxnSpPr>
          <p:cNvPr id="549" name="Google Shape;549;gce786b1228_8_74"/>
          <p:cNvCxnSpPr>
            <a:endCxn id="547" idx="3"/>
          </p:cNvCxnSpPr>
          <p:nvPr/>
        </p:nvCxnSpPr>
        <p:spPr>
          <a:xfrm rot="10800000">
            <a:off x="1481500" y="3081725"/>
            <a:ext cx="963600" cy="1800"/>
          </a:xfrm>
          <a:prstGeom prst="straightConnector1">
            <a:avLst/>
          </a:prstGeom>
          <a:noFill/>
          <a:ln cap="flat" cmpd="sng" w="9525">
            <a:solidFill>
              <a:schemeClr val="dk2"/>
            </a:solidFill>
            <a:prstDash val="solid"/>
            <a:round/>
            <a:headEnd len="med" w="med" type="none"/>
            <a:tailEnd len="med" w="med" type="triangle"/>
          </a:ln>
        </p:spPr>
      </p:cxnSp>
      <p:cxnSp>
        <p:nvCxnSpPr>
          <p:cNvPr id="550" name="Google Shape;550;gce786b1228_8_74"/>
          <p:cNvCxnSpPr>
            <a:stCxn id="548" idx="3"/>
          </p:cNvCxnSpPr>
          <p:nvPr/>
        </p:nvCxnSpPr>
        <p:spPr>
          <a:xfrm>
            <a:off x="3622000" y="3081725"/>
            <a:ext cx="1743900" cy="18300"/>
          </a:xfrm>
          <a:prstGeom prst="straightConnector1">
            <a:avLst/>
          </a:prstGeom>
          <a:noFill/>
          <a:ln cap="flat" cmpd="sng" w="9525">
            <a:solidFill>
              <a:schemeClr val="dk2"/>
            </a:solidFill>
            <a:prstDash val="solid"/>
            <a:round/>
            <a:headEnd len="med" w="med" type="none"/>
            <a:tailEnd len="med" w="med" type="triangle"/>
          </a:ln>
        </p:spPr>
      </p:cxnSp>
      <p:sp>
        <p:nvSpPr>
          <p:cNvPr id="551" name="Google Shape;551;gce786b1228_8_74"/>
          <p:cNvSpPr txBox="1"/>
          <p:nvPr/>
        </p:nvSpPr>
        <p:spPr>
          <a:xfrm>
            <a:off x="334000" y="893825"/>
            <a:ext cx="7436400" cy="1654200"/>
          </a:xfrm>
          <a:prstGeom prst="rect">
            <a:avLst/>
          </a:prstGeom>
          <a:noFill/>
          <a:ln>
            <a:noFill/>
          </a:ln>
        </p:spPr>
        <p:txBody>
          <a:bodyPr anchorCtr="0" anchor="t" bIns="91425" lIns="91425" spcFirstLastPara="1" rIns="91425" wrap="square" tIns="91425">
            <a:spAutoFit/>
          </a:bodyPr>
          <a:lstStyle/>
          <a:p>
            <a:pPr indent="0" lvl="0" marL="0" rtl="0" algn="l">
              <a:lnSpc>
                <a:spcPct val="90000"/>
              </a:lnSpc>
              <a:spcBef>
                <a:spcPts val="1000"/>
              </a:spcBef>
              <a:spcAft>
                <a:spcPts val="0"/>
              </a:spcAft>
              <a:buNone/>
            </a:pPr>
            <a:r>
              <a:rPr b="1" lang="en-US" sz="2600">
                <a:solidFill>
                  <a:schemeClr val="dk1"/>
                </a:solidFill>
                <a:latin typeface="Calibri"/>
                <a:ea typeface="Calibri"/>
                <a:cs typeface="Calibri"/>
                <a:sym typeface="Calibri"/>
              </a:rPr>
              <a:t>Confusion Matrix Results - Accuracy = 84%</a:t>
            </a:r>
            <a:endParaRPr b="1" sz="2600">
              <a:solidFill>
                <a:schemeClr val="dk1"/>
              </a:solidFill>
              <a:latin typeface="Calibri"/>
              <a:ea typeface="Calibri"/>
              <a:cs typeface="Calibri"/>
              <a:sym typeface="Calibri"/>
            </a:endParaRPr>
          </a:p>
          <a:p>
            <a:pPr indent="457200" lvl="0" marL="0" rtl="0" algn="l">
              <a:lnSpc>
                <a:spcPct val="90000"/>
              </a:lnSpc>
              <a:spcBef>
                <a:spcPts val="1000"/>
              </a:spcBef>
              <a:spcAft>
                <a:spcPts val="0"/>
              </a:spcAft>
              <a:buNone/>
            </a:pPr>
            <a:r>
              <a:rPr lang="en-US" sz="2300">
                <a:solidFill>
                  <a:schemeClr val="dk1"/>
                </a:solidFill>
                <a:latin typeface="Calibri"/>
                <a:ea typeface="Calibri"/>
                <a:cs typeface="Calibri"/>
                <a:sym typeface="Calibri"/>
              </a:rPr>
              <a:t>Sensitivity = 87.5%</a:t>
            </a:r>
            <a:endParaRPr sz="2300">
              <a:solidFill>
                <a:schemeClr val="dk1"/>
              </a:solidFill>
              <a:latin typeface="Calibri"/>
              <a:ea typeface="Calibri"/>
              <a:cs typeface="Calibri"/>
              <a:sym typeface="Calibri"/>
            </a:endParaRPr>
          </a:p>
          <a:p>
            <a:pPr indent="457200" lvl="0" marL="0" rtl="0" algn="l">
              <a:lnSpc>
                <a:spcPct val="90000"/>
              </a:lnSpc>
              <a:spcBef>
                <a:spcPts val="1000"/>
              </a:spcBef>
              <a:spcAft>
                <a:spcPts val="0"/>
              </a:spcAft>
              <a:buNone/>
            </a:pPr>
            <a:r>
              <a:rPr lang="en-US" sz="2300">
                <a:solidFill>
                  <a:schemeClr val="dk1"/>
                </a:solidFill>
                <a:latin typeface="Calibri"/>
                <a:ea typeface="Calibri"/>
                <a:cs typeface="Calibri"/>
                <a:sym typeface="Calibri"/>
              </a:rPr>
              <a:t>Specificity = 82.5%</a:t>
            </a:r>
            <a:endParaRPr b="1" sz="2600">
              <a:solidFill>
                <a:schemeClr val="dk1"/>
              </a:solidFill>
              <a:latin typeface="Calibri"/>
              <a:ea typeface="Calibri"/>
              <a:cs typeface="Calibri"/>
              <a:sym typeface="Calibri"/>
            </a:endParaRPr>
          </a:p>
          <a:p>
            <a:pPr indent="0" lvl="0" marL="0" rtl="0" algn="l">
              <a:spcBef>
                <a:spcPts val="0"/>
              </a:spcBef>
              <a:spcAft>
                <a:spcPts val="0"/>
              </a:spcAft>
              <a:buNone/>
            </a:pPr>
            <a:r>
              <a:t/>
            </a:r>
            <a:endParaRPr>
              <a:latin typeface="Calibri"/>
              <a:ea typeface="Calibri"/>
              <a:cs typeface="Calibri"/>
              <a:sym typeface="Calibri"/>
            </a:endParaRPr>
          </a:p>
        </p:txBody>
      </p:sp>
      <p:sp>
        <p:nvSpPr>
          <p:cNvPr id="552" name="Google Shape;552;gce786b1228_8_74"/>
          <p:cNvSpPr txBox="1"/>
          <p:nvPr/>
        </p:nvSpPr>
        <p:spPr>
          <a:xfrm>
            <a:off x="11255300" y="6051400"/>
            <a:ext cx="46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rgbClr val="FFFFFF"/>
                </a:solidFill>
                <a:latin typeface="Calibri"/>
                <a:ea typeface="Calibri"/>
                <a:cs typeface="Calibri"/>
                <a:sym typeface="Calibri"/>
              </a:rPr>
              <a:t> </a:t>
            </a:r>
            <a:r>
              <a:rPr lang="en-US" sz="1100">
                <a:solidFill>
                  <a:srgbClr val="FFFFFF"/>
                </a:solidFill>
                <a:latin typeface="Calibri"/>
                <a:ea typeface="Calibri"/>
                <a:cs typeface="Calibri"/>
                <a:sym typeface="Calibri"/>
              </a:rPr>
              <a:t> 25</a:t>
            </a:r>
            <a:endParaRPr sz="900">
              <a:solidFill>
                <a:srgbClr val="FFFFFF"/>
              </a:solidFill>
              <a:latin typeface="Calibri"/>
              <a:ea typeface="Calibri"/>
              <a:cs typeface="Calibri"/>
              <a:sym typeface="Calibri"/>
            </a:endParaRPr>
          </a:p>
        </p:txBody>
      </p:sp>
      <p:graphicFrame>
        <p:nvGraphicFramePr>
          <p:cNvPr id="553" name="Google Shape;553;gce786b1228_8_74"/>
          <p:cNvGraphicFramePr/>
          <p:nvPr/>
        </p:nvGraphicFramePr>
        <p:xfrm>
          <a:off x="468175" y="4579125"/>
          <a:ext cx="3000000" cy="3000000"/>
        </p:xfrm>
        <a:graphic>
          <a:graphicData uri="http://schemas.openxmlformats.org/drawingml/2006/table">
            <a:tbl>
              <a:tblPr>
                <a:noFill/>
                <a:tableStyleId>{7B56C31C-E7CA-481F-AAAA-7497A2007D79}</a:tableStyleId>
              </a:tblPr>
              <a:tblGrid>
                <a:gridCol w="1263325"/>
                <a:gridCol w="1263325"/>
                <a:gridCol w="1263325"/>
                <a:gridCol w="1263325"/>
                <a:gridCol w="1263325"/>
                <a:gridCol w="1263325"/>
              </a:tblGrid>
              <a:tr h="409725">
                <a:tc>
                  <a:txBody>
                    <a:bodyPr/>
                    <a:lstStyle/>
                    <a:p>
                      <a:pPr indent="0" lvl="0" marL="0" rtl="0" algn="ctr">
                        <a:spcBef>
                          <a:spcPts val="0"/>
                        </a:spcBef>
                        <a:spcAft>
                          <a:spcPts val="0"/>
                        </a:spcAft>
                        <a:buNone/>
                      </a:pPr>
                      <a:r>
                        <a:rPr b="1" lang="en-US" sz="1500"/>
                        <a:t>Min</a:t>
                      </a:r>
                      <a:endParaRPr b="1" sz="1500"/>
                    </a:p>
                  </a:txBody>
                  <a:tcPr marT="91425" marB="91425" marR="91425" marL="91425">
                    <a:solidFill>
                      <a:srgbClr val="FFFFFF"/>
                    </a:solidFill>
                  </a:tcPr>
                </a:tc>
                <a:tc>
                  <a:txBody>
                    <a:bodyPr/>
                    <a:lstStyle/>
                    <a:p>
                      <a:pPr indent="0" lvl="0" marL="0" rtl="0" algn="ctr">
                        <a:spcBef>
                          <a:spcPts val="0"/>
                        </a:spcBef>
                        <a:spcAft>
                          <a:spcPts val="0"/>
                        </a:spcAft>
                        <a:buNone/>
                      </a:pPr>
                      <a:r>
                        <a:rPr b="1" lang="en-US" sz="1500"/>
                        <a:t>1st Quartile</a:t>
                      </a:r>
                      <a:endParaRPr b="1" sz="15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US" sz="1500">
                          <a:solidFill>
                            <a:schemeClr val="dk1"/>
                          </a:solidFill>
                        </a:rPr>
                        <a:t>Median</a:t>
                      </a:r>
                      <a:endParaRPr b="1" sz="1500"/>
                    </a:p>
                  </a:txBody>
                  <a:tcPr marT="91425" marB="91425" marR="91425" marL="91425"/>
                </a:tc>
                <a:tc>
                  <a:txBody>
                    <a:bodyPr/>
                    <a:lstStyle/>
                    <a:p>
                      <a:pPr indent="0" lvl="0" marL="0" rtl="0" algn="ctr">
                        <a:spcBef>
                          <a:spcPts val="0"/>
                        </a:spcBef>
                        <a:spcAft>
                          <a:spcPts val="0"/>
                        </a:spcAft>
                        <a:buNone/>
                      </a:pPr>
                      <a:r>
                        <a:rPr b="1" lang="en-US" sz="1500"/>
                        <a:t>Mean</a:t>
                      </a:r>
                      <a:endParaRPr b="1" sz="1500"/>
                    </a:p>
                  </a:txBody>
                  <a:tcPr marT="91425" marB="91425" marR="91425" marL="91425"/>
                </a:tc>
                <a:tc>
                  <a:txBody>
                    <a:bodyPr/>
                    <a:lstStyle/>
                    <a:p>
                      <a:pPr indent="0" lvl="0" marL="0" rtl="0" algn="ctr">
                        <a:spcBef>
                          <a:spcPts val="0"/>
                        </a:spcBef>
                        <a:spcAft>
                          <a:spcPts val="0"/>
                        </a:spcAft>
                        <a:buNone/>
                      </a:pPr>
                      <a:r>
                        <a:rPr b="1" lang="en-US" sz="1500"/>
                        <a:t>3rd Quartile</a:t>
                      </a:r>
                      <a:endParaRPr b="1" sz="1500"/>
                    </a:p>
                  </a:txBody>
                  <a:tcPr marT="91425" marB="91425" marR="91425" marL="91425"/>
                </a:tc>
                <a:tc>
                  <a:txBody>
                    <a:bodyPr/>
                    <a:lstStyle/>
                    <a:p>
                      <a:pPr indent="0" lvl="0" marL="0" rtl="0" algn="ctr">
                        <a:spcBef>
                          <a:spcPts val="0"/>
                        </a:spcBef>
                        <a:spcAft>
                          <a:spcPts val="0"/>
                        </a:spcAft>
                        <a:buNone/>
                      </a:pPr>
                      <a:r>
                        <a:rPr b="1" lang="en-US" sz="1500"/>
                        <a:t>Max</a:t>
                      </a:r>
                      <a:endParaRPr b="1" sz="1500"/>
                    </a:p>
                  </a:txBody>
                  <a:tcPr marT="91425" marB="91425" marR="91425" marL="91425"/>
                </a:tc>
              </a:tr>
              <a:tr h="409725">
                <a:tc>
                  <a:txBody>
                    <a:bodyPr/>
                    <a:lstStyle/>
                    <a:p>
                      <a:pPr indent="0" lvl="0" marL="0" rtl="0" algn="ctr">
                        <a:spcBef>
                          <a:spcPts val="0"/>
                        </a:spcBef>
                        <a:spcAft>
                          <a:spcPts val="0"/>
                        </a:spcAft>
                        <a:buNone/>
                      </a:pPr>
                      <a:r>
                        <a:rPr lang="en-US" sz="1500"/>
                        <a:t>.1872</a:t>
                      </a:r>
                      <a:endParaRPr sz="1500"/>
                    </a:p>
                  </a:txBody>
                  <a:tcPr marT="91425" marB="91425" marR="91425" marL="91425"/>
                </a:tc>
                <a:tc>
                  <a:txBody>
                    <a:bodyPr/>
                    <a:lstStyle/>
                    <a:p>
                      <a:pPr indent="0" lvl="0" marL="0" rtl="0" algn="ctr">
                        <a:spcBef>
                          <a:spcPts val="0"/>
                        </a:spcBef>
                        <a:spcAft>
                          <a:spcPts val="0"/>
                        </a:spcAft>
                        <a:buNone/>
                      </a:pPr>
                      <a:r>
                        <a:rPr lang="en-US" sz="1500"/>
                        <a:t>.1875</a:t>
                      </a:r>
                      <a:endParaRPr sz="1500"/>
                    </a:p>
                  </a:txBody>
                  <a:tcPr marT="91425" marB="91425" marR="91425" marL="91425"/>
                </a:tc>
                <a:tc>
                  <a:txBody>
                    <a:bodyPr/>
                    <a:lstStyle/>
                    <a:p>
                      <a:pPr indent="0" lvl="0" marL="0" rtl="0" algn="ctr">
                        <a:spcBef>
                          <a:spcPts val="0"/>
                        </a:spcBef>
                        <a:spcAft>
                          <a:spcPts val="0"/>
                        </a:spcAft>
                        <a:buNone/>
                      </a:pPr>
                      <a:r>
                        <a:rPr lang="en-US" sz="1500"/>
                        <a:t>.1877</a:t>
                      </a:r>
                      <a:endParaRPr sz="1500"/>
                    </a:p>
                  </a:txBody>
                  <a:tcPr marT="91425" marB="91425" marR="91425" marL="91425"/>
                </a:tc>
                <a:tc>
                  <a:txBody>
                    <a:bodyPr/>
                    <a:lstStyle/>
                    <a:p>
                      <a:pPr indent="0" lvl="0" marL="0" rtl="0" algn="ctr">
                        <a:spcBef>
                          <a:spcPts val="0"/>
                        </a:spcBef>
                        <a:spcAft>
                          <a:spcPts val="0"/>
                        </a:spcAft>
                        <a:buNone/>
                      </a:pPr>
                      <a:r>
                        <a:rPr lang="en-US" sz="1500"/>
                        <a:t>.1878</a:t>
                      </a:r>
                      <a:endParaRPr sz="1500"/>
                    </a:p>
                  </a:txBody>
                  <a:tcPr marT="91425" marB="91425" marR="91425" marL="91425"/>
                </a:tc>
                <a:tc>
                  <a:txBody>
                    <a:bodyPr/>
                    <a:lstStyle/>
                    <a:p>
                      <a:pPr indent="0" lvl="0" marL="0" rtl="0" algn="ctr">
                        <a:spcBef>
                          <a:spcPts val="0"/>
                        </a:spcBef>
                        <a:spcAft>
                          <a:spcPts val="0"/>
                        </a:spcAft>
                        <a:buNone/>
                      </a:pPr>
                      <a:r>
                        <a:rPr lang="en-US" sz="1500"/>
                        <a:t>.1880</a:t>
                      </a:r>
                      <a:endParaRPr sz="1500"/>
                    </a:p>
                  </a:txBody>
                  <a:tcPr marT="91425" marB="91425" marR="91425" marL="91425"/>
                </a:tc>
                <a:tc>
                  <a:txBody>
                    <a:bodyPr/>
                    <a:lstStyle/>
                    <a:p>
                      <a:pPr indent="0" lvl="0" marL="0" rtl="0" algn="ctr">
                        <a:spcBef>
                          <a:spcPts val="0"/>
                        </a:spcBef>
                        <a:spcAft>
                          <a:spcPts val="0"/>
                        </a:spcAft>
                        <a:buNone/>
                      </a:pPr>
                      <a:r>
                        <a:rPr lang="en-US" sz="1500"/>
                        <a:t>.1884</a:t>
                      </a:r>
                      <a:endParaRPr sz="1500"/>
                    </a:p>
                  </a:txBody>
                  <a:tcPr marT="91425" marB="91425" marR="91425" marL="91425"/>
                </a:tc>
              </a:tr>
            </a:tbl>
          </a:graphicData>
        </a:graphic>
      </p:graphicFrame>
      <p:sp>
        <p:nvSpPr>
          <p:cNvPr id="554" name="Google Shape;554;gce786b1228_8_74"/>
          <p:cNvSpPr/>
          <p:nvPr/>
        </p:nvSpPr>
        <p:spPr>
          <a:xfrm>
            <a:off x="1682500" y="3329850"/>
            <a:ext cx="468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5" name="Google Shape;555;gce786b1228_8_74"/>
          <p:cNvSpPr/>
          <p:nvPr/>
        </p:nvSpPr>
        <p:spPr>
          <a:xfrm>
            <a:off x="2150800" y="3329850"/>
            <a:ext cx="468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6" name="Google Shape;556;gce786b1228_8_74"/>
          <p:cNvSpPr/>
          <p:nvPr/>
        </p:nvSpPr>
        <p:spPr>
          <a:xfrm>
            <a:off x="2619100" y="3329850"/>
            <a:ext cx="468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7" name="Google Shape;557;gce786b1228_8_74"/>
          <p:cNvSpPr/>
          <p:nvPr/>
        </p:nvSpPr>
        <p:spPr>
          <a:xfrm>
            <a:off x="3087400" y="3329850"/>
            <a:ext cx="468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8" name="Google Shape;558;gce786b1228_8_74"/>
          <p:cNvSpPr/>
          <p:nvPr/>
        </p:nvSpPr>
        <p:spPr>
          <a:xfrm>
            <a:off x="3555700" y="3329850"/>
            <a:ext cx="468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59" name="Google Shape;559;gce786b1228_8_74"/>
          <p:cNvSpPr/>
          <p:nvPr/>
        </p:nvSpPr>
        <p:spPr>
          <a:xfrm>
            <a:off x="4024000" y="3329850"/>
            <a:ext cx="468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0" name="Google Shape;560;gce786b1228_8_74"/>
          <p:cNvSpPr/>
          <p:nvPr/>
        </p:nvSpPr>
        <p:spPr>
          <a:xfrm>
            <a:off x="4492300" y="3329850"/>
            <a:ext cx="468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1" name="Google Shape;561;gce786b1228_8_74"/>
          <p:cNvSpPr/>
          <p:nvPr/>
        </p:nvSpPr>
        <p:spPr>
          <a:xfrm>
            <a:off x="4960600" y="3329850"/>
            <a:ext cx="468300" cy="525000"/>
          </a:xfrm>
          <a:prstGeom prst="rect">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62" name="Google Shape;562;gce786b1228_8_74"/>
          <p:cNvSpPr txBox="1"/>
          <p:nvPr/>
        </p:nvSpPr>
        <p:spPr>
          <a:xfrm>
            <a:off x="1741575" y="5745300"/>
            <a:ext cx="9338400" cy="708000"/>
          </a:xfrm>
          <a:prstGeom prst="rect">
            <a:avLst/>
          </a:prstGeom>
          <a:solidFill>
            <a:schemeClr val="lt1"/>
          </a:solidFill>
          <a:ln cap="flat" cmpd="sng" w="28575">
            <a:solidFill>
              <a:srgbClr val="666666"/>
            </a:solidFill>
            <a:prstDash val="dash"/>
            <a:round/>
            <a:headEnd len="sm" w="sm" type="none"/>
            <a:tailEnd len="sm" w="sm" type="none"/>
          </a:ln>
        </p:spPr>
        <p:txBody>
          <a:bodyPr anchorCtr="0" anchor="t" bIns="91425" lIns="91425" spcFirstLastPara="1" rIns="91425" wrap="square" tIns="91425">
            <a:spAutoFit/>
          </a:bodyPr>
          <a:lstStyle/>
          <a:p>
            <a:pPr indent="0" lvl="0" marL="0" rtl="0" algn="ctr">
              <a:spcBef>
                <a:spcPts val="0"/>
              </a:spcBef>
              <a:spcAft>
                <a:spcPts val="0"/>
              </a:spcAft>
              <a:buNone/>
            </a:pPr>
            <a:r>
              <a:rPr b="1" lang="en-US" sz="1700">
                <a:solidFill>
                  <a:srgbClr val="2DB4B4"/>
                </a:solidFill>
                <a:latin typeface="Calibri"/>
                <a:ea typeface="Calibri"/>
                <a:cs typeface="Calibri"/>
                <a:sym typeface="Calibri"/>
              </a:rPr>
              <a:t>The model results in a RMSE of 19%. While this leaves some room for improvement in terms of predictive accuracy, the model performs consistently across data sets.</a:t>
            </a:r>
            <a:endParaRPr b="1" sz="1700">
              <a:solidFill>
                <a:srgbClr val="2DB4B4"/>
              </a:solidFill>
              <a:latin typeface="Calibri"/>
              <a:ea typeface="Calibri"/>
              <a:cs typeface="Calibri"/>
              <a:sym typeface="Calibri"/>
            </a:endParaRPr>
          </a:p>
        </p:txBody>
      </p:sp>
      <p:cxnSp>
        <p:nvCxnSpPr>
          <p:cNvPr id="563" name="Google Shape;563;gce786b1228_8_74"/>
          <p:cNvCxnSpPr/>
          <p:nvPr/>
        </p:nvCxnSpPr>
        <p:spPr>
          <a:xfrm>
            <a:off x="771175" y="5890350"/>
            <a:ext cx="881400" cy="0"/>
          </a:xfrm>
          <a:prstGeom prst="straightConnector1">
            <a:avLst/>
          </a:prstGeom>
          <a:noFill/>
          <a:ln cap="flat" cmpd="sng" w="9525">
            <a:solidFill>
              <a:schemeClr val="dk2"/>
            </a:solidFill>
            <a:prstDash val="solid"/>
            <a:round/>
            <a:headEnd len="med" w="med" type="none"/>
            <a:tailEnd len="med" w="med" type="stealth"/>
          </a:ln>
        </p:spPr>
      </p:cxnSp>
      <p:sp>
        <p:nvSpPr>
          <p:cNvPr id="564" name="Google Shape;564;gce786b1228_8_74"/>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565" name="Google Shape;565;gce786b1228_8_74"/>
          <p:cNvSpPr txBox="1"/>
          <p:nvPr/>
        </p:nvSpPr>
        <p:spPr>
          <a:xfrm>
            <a:off x="83825" y="6522800"/>
            <a:ext cx="3940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100">
                <a:latin typeface="Calibri"/>
                <a:ea typeface="Calibri"/>
                <a:cs typeface="Calibri"/>
                <a:sym typeface="Calibri"/>
              </a:rPr>
              <a:t>*Crime Rate Range Set to 0-1</a:t>
            </a:r>
            <a:endParaRPr sz="1100">
              <a:latin typeface="Calibri"/>
              <a:ea typeface="Calibri"/>
              <a:cs typeface="Calibri"/>
              <a:sym typeface="Calibri"/>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g7a0bcfd04c_0_166"/>
          <p:cNvSpPr txBox="1"/>
          <p:nvPr>
            <p:ph type="title"/>
          </p:nvPr>
        </p:nvSpPr>
        <p:spPr>
          <a:xfrm>
            <a:off x="497528" y="-21653"/>
            <a:ext cx="11150700" cy="9204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LAST STOP</a:t>
            </a:r>
            <a:endParaRPr/>
          </a:p>
        </p:txBody>
      </p:sp>
      <p:sp>
        <p:nvSpPr>
          <p:cNvPr id="572" name="Google Shape;572;g7a0bcfd04c_0_166"/>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US"/>
              <a:t>‹#›</a:t>
            </a:fld>
            <a:endParaRPr/>
          </a:p>
        </p:txBody>
      </p:sp>
      <p:sp>
        <p:nvSpPr>
          <p:cNvPr id="573" name="Google Shape;573;g7a0bcfd04c_0_166"/>
          <p:cNvSpPr txBox="1"/>
          <p:nvPr>
            <p:ph idx="3" type="body"/>
          </p:nvPr>
        </p:nvSpPr>
        <p:spPr>
          <a:xfrm>
            <a:off x="663821" y="5118847"/>
            <a:ext cx="2588700" cy="495300"/>
          </a:xfrm>
          <a:prstGeom prst="rect">
            <a:avLst/>
          </a:prstGeom>
          <a:noFill/>
          <a:ln>
            <a:noFill/>
          </a:ln>
        </p:spPr>
        <p:txBody>
          <a:bodyPr anchorCtr="0" anchor="ctr" bIns="0" lIns="0" spcFirstLastPara="1" rIns="0" wrap="square" tIns="0">
            <a:noAutofit/>
          </a:bodyPr>
          <a:lstStyle/>
          <a:p>
            <a:pPr indent="-342900" lvl="0" marL="342900" rtl="0" algn="l">
              <a:lnSpc>
                <a:spcPct val="90000"/>
              </a:lnSpc>
              <a:spcBef>
                <a:spcPts val="0"/>
              </a:spcBef>
              <a:spcAft>
                <a:spcPts val="0"/>
              </a:spcAft>
              <a:buClr>
                <a:srgbClr val="0D1D51"/>
              </a:buClr>
              <a:buSzPts val="2000"/>
              <a:buFont typeface="Arial"/>
              <a:buChar char="•"/>
            </a:pPr>
            <a:r>
              <a:rPr b="0" lang="en-US" sz="2000"/>
              <a:t>BACKGROUND &amp; </a:t>
            </a:r>
            <a:r>
              <a:rPr b="0" lang="en-US" sz="2000" cap="none">
                <a:latin typeface="Corbel"/>
                <a:ea typeface="Corbel"/>
                <a:cs typeface="Corbel"/>
                <a:sym typeface="Corbel"/>
              </a:rPr>
              <a:t>PROBLEM OF PRACTICE</a:t>
            </a:r>
            <a:endParaRPr/>
          </a:p>
          <a:p>
            <a:pPr indent="-342900" lvl="0" marL="342900" rtl="0" algn="l">
              <a:lnSpc>
                <a:spcPct val="90000"/>
              </a:lnSpc>
              <a:spcBef>
                <a:spcPts val="1000"/>
              </a:spcBef>
              <a:spcAft>
                <a:spcPts val="0"/>
              </a:spcAft>
              <a:buClr>
                <a:srgbClr val="0D1D51"/>
              </a:buClr>
              <a:buSzPts val="2000"/>
              <a:buFont typeface="Arial"/>
              <a:buChar char="•"/>
            </a:pPr>
            <a:r>
              <a:rPr b="0" lang="en-US" sz="2000" cap="none">
                <a:latin typeface="Corbel"/>
                <a:ea typeface="Corbel"/>
                <a:cs typeface="Corbel"/>
                <a:sym typeface="Corbel"/>
              </a:rPr>
              <a:t>RESEARCH QUESTIONS &amp; HYPOTHESIS</a:t>
            </a:r>
            <a:endParaRPr/>
          </a:p>
        </p:txBody>
      </p:sp>
      <p:sp>
        <p:nvSpPr>
          <p:cNvPr id="574" name="Google Shape;574;g7a0bcfd04c_0_166"/>
          <p:cNvSpPr txBox="1"/>
          <p:nvPr/>
        </p:nvSpPr>
        <p:spPr>
          <a:xfrm>
            <a:off x="9193873" y="4852162"/>
            <a:ext cx="2588700" cy="495300"/>
          </a:xfrm>
          <a:prstGeom prst="rect">
            <a:avLst/>
          </a:prstGeom>
          <a:noFill/>
          <a:ln>
            <a:noFill/>
          </a:ln>
        </p:spPr>
        <p:txBody>
          <a:bodyPr anchorCtr="0" anchor="ctr" bIns="0" lIns="0" spcFirstLastPara="1" rIns="0" wrap="square" tIns="0">
            <a:noAutofit/>
          </a:bodyPr>
          <a:lstStyle/>
          <a:p>
            <a:pPr indent="-342900" lvl="0" marL="342900" marR="0" rtl="0" algn="l">
              <a:lnSpc>
                <a:spcPct val="90000"/>
              </a:lnSpc>
              <a:spcBef>
                <a:spcPts val="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LIMITATIONS </a:t>
            </a:r>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IMPLICATIONS &amp; NEXT STEPS</a:t>
            </a:r>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Q&amp;A</a:t>
            </a:r>
            <a:endParaRPr/>
          </a:p>
        </p:txBody>
      </p:sp>
      <p:sp>
        <p:nvSpPr>
          <p:cNvPr id="575" name="Google Shape;575;g7a0bcfd04c_0_166"/>
          <p:cNvSpPr txBox="1"/>
          <p:nvPr/>
        </p:nvSpPr>
        <p:spPr>
          <a:xfrm>
            <a:off x="6318682" y="4814047"/>
            <a:ext cx="2588700" cy="495300"/>
          </a:xfrm>
          <a:prstGeom prst="rect">
            <a:avLst/>
          </a:prstGeom>
          <a:noFill/>
          <a:ln>
            <a:noFill/>
          </a:ln>
        </p:spPr>
        <p:txBody>
          <a:bodyPr anchorCtr="0" anchor="ctr" bIns="0" lIns="0" spcFirstLastPara="1" rIns="0" wrap="square" tIns="0">
            <a:noAutofit/>
          </a:bodyPr>
          <a:lstStyle/>
          <a:p>
            <a:pPr indent="-342900" lvl="0" marL="342900" marR="0" rtl="0" algn="l">
              <a:lnSpc>
                <a:spcPct val="90000"/>
              </a:lnSpc>
              <a:spcBef>
                <a:spcPts val="1000"/>
              </a:spcBef>
              <a:spcAft>
                <a:spcPts val="0"/>
              </a:spcAft>
              <a:buClr>
                <a:srgbClr val="0D1D51"/>
              </a:buClr>
              <a:buSzPts val="2000"/>
              <a:buFont typeface="Arial"/>
              <a:buChar char="•"/>
            </a:pPr>
            <a:r>
              <a:rPr lang="en-US" sz="2000">
                <a:solidFill>
                  <a:srgbClr val="0D1D51"/>
                </a:solidFill>
                <a:latin typeface="Corbel"/>
                <a:ea typeface="Corbel"/>
                <a:cs typeface="Corbel"/>
                <a:sym typeface="Corbel"/>
              </a:rPr>
              <a:t>MODELING &amp; </a:t>
            </a:r>
            <a:r>
              <a:rPr b="0" lang="en-US" sz="2000" cap="none">
                <a:solidFill>
                  <a:srgbClr val="0D1D51"/>
                </a:solidFill>
                <a:latin typeface="Corbel"/>
                <a:ea typeface="Corbel"/>
                <a:cs typeface="Corbel"/>
                <a:sym typeface="Corbel"/>
              </a:rPr>
              <a:t>VALIDATION</a:t>
            </a:r>
            <a:endParaRPr b="0" sz="2000" cap="none">
              <a:solidFill>
                <a:srgbClr val="0D1D51"/>
              </a:solidFill>
              <a:latin typeface="Corbel"/>
              <a:ea typeface="Corbel"/>
              <a:cs typeface="Corbel"/>
              <a:sym typeface="Corbel"/>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ANALYSIS &amp; </a:t>
            </a:r>
            <a:r>
              <a:rPr lang="en-US" sz="2000">
                <a:solidFill>
                  <a:srgbClr val="0D1D51"/>
                </a:solidFill>
                <a:latin typeface="Corbel"/>
                <a:ea typeface="Corbel"/>
                <a:cs typeface="Corbel"/>
                <a:sym typeface="Corbel"/>
              </a:rPr>
              <a:t>FINDINGS</a:t>
            </a:r>
            <a:endParaRPr/>
          </a:p>
        </p:txBody>
      </p:sp>
      <p:sp>
        <p:nvSpPr>
          <p:cNvPr id="576" name="Google Shape;576;g7a0bcfd04c_0_166"/>
          <p:cNvSpPr/>
          <p:nvPr>
            <p:ph idx="13" type="pic"/>
          </p:nvPr>
        </p:nvSpPr>
        <p:spPr>
          <a:xfrm>
            <a:off x="3623961" y="1367675"/>
            <a:ext cx="2160000" cy="2018100"/>
          </a:xfrm>
          <a:prstGeom prst="ellipse">
            <a:avLst/>
          </a:prstGeom>
          <a:solidFill>
            <a:schemeClr val="lt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sp>
        <p:nvSpPr>
          <p:cNvPr id="577" name="Google Shape;577;g7a0bcfd04c_0_166"/>
          <p:cNvSpPr/>
          <p:nvPr>
            <p:ph idx="14" type="pic"/>
          </p:nvPr>
        </p:nvSpPr>
        <p:spPr>
          <a:xfrm>
            <a:off x="6410627" y="1348882"/>
            <a:ext cx="2160000" cy="2018100"/>
          </a:xfrm>
          <a:prstGeom prst="ellipse">
            <a:avLst/>
          </a:prstGeom>
          <a:solidFill>
            <a:schemeClr val="lt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pic>
        <p:nvPicPr>
          <p:cNvPr id="578" name="Google Shape;578;g7a0bcfd04c_0_166"/>
          <p:cNvPicPr preferRelativeResize="0"/>
          <p:nvPr/>
        </p:nvPicPr>
        <p:blipFill rotWithShape="1">
          <a:blip r:embed="rId3">
            <a:alphaModFix/>
          </a:blip>
          <a:srcRect b="0" l="0" r="0" t="0"/>
          <a:stretch/>
        </p:blipFill>
        <p:spPr>
          <a:xfrm>
            <a:off x="9121050" y="961999"/>
            <a:ext cx="2576100" cy="2791800"/>
          </a:xfrm>
          <a:prstGeom prst="ellipse">
            <a:avLst/>
          </a:prstGeom>
          <a:noFill/>
          <a:ln cap="flat" cmpd="sng" w="38100">
            <a:solidFill>
              <a:srgbClr val="33CCCC"/>
            </a:solidFill>
            <a:prstDash val="solid"/>
            <a:round/>
            <a:headEnd len="sm" w="sm" type="none"/>
            <a:tailEnd len="sm" w="sm" type="none"/>
          </a:ln>
        </p:spPr>
      </p:pic>
      <p:pic>
        <p:nvPicPr>
          <p:cNvPr id="579" name="Google Shape;579;g7a0bcfd04c_0_166"/>
          <p:cNvPicPr preferRelativeResize="0"/>
          <p:nvPr/>
        </p:nvPicPr>
        <p:blipFill rotWithShape="1">
          <a:blip r:embed="rId4">
            <a:alphaModFix/>
          </a:blip>
          <a:srcRect b="0" l="0" r="0" t="0"/>
          <a:stretch/>
        </p:blipFill>
        <p:spPr>
          <a:xfrm>
            <a:off x="421225" y="1064381"/>
            <a:ext cx="2588700" cy="2726100"/>
          </a:xfrm>
          <a:prstGeom prst="ellipse">
            <a:avLst/>
          </a:prstGeom>
          <a:solidFill>
            <a:schemeClr val="lt2"/>
          </a:solidFill>
          <a:ln cap="flat" cmpd="sng" w="38100">
            <a:solidFill>
              <a:srgbClr val="33CCCC"/>
            </a:solidFill>
            <a:prstDash val="solid"/>
            <a:round/>
            <a:headEnd len="sm" w="sm" type="none"/>
            <a:tailEnd len="sm" w="sm" type="none"/>
          </a:ln>
        </p:spPr>
      </p:pic>
      <p:pic>
        <p:nvPicPr>
          <p:cNvPr id="580" name="Google Shape;580;g7a0bcfd04c_0_166"/>
          <p:cNvPicPr preferRelativeResize="0"/>
          <p:nvPr/>
        </p:nvPicPr>
        <p:blipFill rotWithShape="1">
          <a:blip r:embed="rId5">
            <a:alphaModFix/>
          </a:blip>
          <a:srcRect b="0" l="0" r="0" t="0"/>
          <a:stretch/>
        </p:blipFill>
        <p:spPr>
          <a:xfrm>
            <a:off x="6247582" y="974787"/>
            <a:ext cx="2486100" cy="2803800"/>
          </a:xfrm>
          <a:prstGeom prst="ellipse">
            <a:avLst/>
          </a:prstGeom>
          <a:solidFill>
            <a:schemeClr val="lt2"/>
          </a:solidFill>
          <a:ln cap="flat" cmpd="sng" w="38100">
            <a:solidFill>
              <a:srgbClr val="33CCCC"/>
            </a:solidFill>
            <a:prstDash val="solid"/>
            <a:round/>
            <a:headEnd len="sm" w="sm" type="none"/>
            <a:tailEnd len="sm" w="sm" type="none"/>
          </a:ln>
        </p:spPr>
      </p:pic>
      <p:pic>
        <p:nvPicPr>
          <p:cNvPr id="581" name="Google Shape;581;g7a0bcfd04c_0_166"/>
          <p:cNvPicPr preferRelativeResize="0"/>
          <p:nvPr/>
        </p:nvPicPr>
        <p:blipFill rotWithShape="1">
          <a:blip r:embed="rId6">
            <a:alphaModFix/>
          </a:blip>
          <a:srcRect b="0" l="0" r="0" t="0"/>
          <a:stretch/>
        </p:blipFill>
        <p:spPr>
          <a:xfrm>
            <a:off x="3300700" y="956000"/>
            <a:ext cx="2576100" cy="2803800"/>
          </a:xfrm>
          <a:prstGeom prst="ellipse">
            <a:avLst/>
          </a:prstGeom>
          <a:solidFill>
            <a:schemeClr val="lt2"/>
          </a:solidFill>
          <a:ln cap="flat" cmpd="sng" w="38100">
            <a:solidFill>
              <a:srgbClr val="33CCCC"/>
            </a:solidFill>
            <a:prstDash val="solid"/>
            <a:round/>
            <a:headEnd len="sm" w="sm" type="none"/>
            <a:tailEnd len="sm" w="sm" type="none"/>
          </a:ln>
        </p:spPr>
      </p:pic>
      <p:cxnSp>
        <p:nvCxnSpPr>
          <p:cNvPr id="582" name="Google Shape;582;g7a0bcfd04c_0_166"/>
          <p:cNvCxnSpPr/>
          <p:nvPr/>
        </p:nvCxnSpPr>
        <p:spPr>
          <a:xfrm>
            <a:off x="3100125" y="4466350"/>
            <a:ext cx="28500" cy="1952700"/>
          </a:xfrm>
          <a:prstGeom prst="straightConnector1">
            <a:avLst/>
          </a:prstGeom>
          <a:noFill/>
          <a:ln cap="flat" cmpd="sng" w="9525">
            <a:solidFill>
              <a:srgbClr val="BFBFBF"/>
            </a:solidFill>
            <a:prstDash val="solid"/>
            <a:miter lim="800000"/>
            <a:headEnd len="sm" w="sm" type="none"/>
            <a:tailEnd len="sm" w="sm" type="none"/>
          </a:ln>
        </p:spPr>
      </p:cxnSp>
      <p:cxnSp>
        <p:nvCxnSpPr>
          <p:cNvPr id="583" name="Google Shape;583;g7a0bcfd04c_0_166"/>
          <p:cNvCxnSpPr/>
          <p:nvPr/>
        </p:nvCxnSpPr>
        <p:spPr>
          <a:xfrm>
            <a:off x="543872" y="4162425"/>
            <a:ext cx="11150700" cy="0"/>
          </a:xfrm>
          <a:prstGeom prst="straightConnector1">
            <a:avLst/>
          </a:prstGeom>
          <a:noFill/>
          <a:ln cap="flat" cmpd="sng" w="34925">
            <a:solidFill>
              <a:srgbClr val="33CCCC"/>
            </a:solidFill>
            <a:prstDash val="solid"/>
            <a:miter lim="800000"/>
            <a:headEnd len="sm" w="sm" type="none"/>
            <a:tailEnd len="med" w="med" type="diamond"/>
          </a:ln>
        </p:spPr>
      </p:cxnSp>
      <p:sp>
        <p:nvSpPr>
          <p:cNvPr id="584" name="Google Shape;584;g7a0bcfd04c_0_166"/>
          <p:cNvSpPr txBox="1"/>
          <p:nvPr>
            <p:ph idx="3" type="body"/>
          </p:nvPr>
        </p:nvSpPr>
        <p:spPr>
          <a:xfrm>
            <a:off x="3345700" y="5138776"/>
            <a:ext cx="2486100" cy="495300"/>
          </a:xfrm>
          <a:prstGeom prst="rect">
            <a:avLst/>
          </a:prstGeom>
          <a:noFill/>
          <a:ln>
            <a:noFill/>
          </a:ln>
        </p:spPr>
        <p:txBody>
          <a:bodyPr anchorCtr="0" anchor="ctr" bIns="0" lIns="0" spcFirstLastPara="1" rIns="0" wrap="square" tIns="0">
            <a:noAutofit/>
          </a:bodyPr>
          <a:lstStyle/>
          <a:p>
            <a:pPr indent="-342900" lvl="0" marL="342900" rtl="0" algn="l">
              <a:lnSpc>
                <a:spcPct val="90000"/>
              </a:lnSpc>
              <a:spcBef>
                <a:spcPts val="0"/>
              </a:spcBef>
              <a:spcAft>
                <a:spcPts val="0"/>
              </a:spcAft>
              <a:buClr>
                <a:srgbClr val="0D1D51"/>
              </a:buClr>
              <a:buSzPts val="2000"/>
              <a:buFont typeface="Arial"/>
              <a:buChar char="•"/>
            </a:pPr>
            <a:r>
              <a:rPr b="0" lang="en-US" sz="2000">
                <a:solidFill>
                  <a:schemeClr val="accent3"/>
                </a:solidFill>
              </a:rPr>
              <a:t>PROCESS &amp; ANALYTICAL PLAN</a:t>
            </a:r>
            <a:endParaRPr b="0" sz="2000">
              <a:solidFill>
                <a:schemeClr val="accent3"/>
              </a:solidFill>
            </a:endParaRPr>
          </a:p>
          <a:p>
            <a:pPr indent="0" lvl="0" marL="0" rtl="0" algn="l">
              <a:lnSpc>
                <a:spcPct val="90000"/>
              </a:lnSpc>
              <a:spcBef>
                <a:spcPts val="0"/>
              </a:spcBef>
              <a:spcAft>
                <a:spcPts val="0"/>
              </a:spcAft>
              <a:buNone/>
            </a:pPr>
            <a:r>
              <a:t/>
            </a:r>
            <a:endParaRPr b="0" sz="2000"/>
          </a:p>
          <a:p>
            <a:pPr indent="-342900" lvl="0" marL="342900" rtl="0" algn="l">
              <a:lnSpc>
                <a:spcPct val="90000"/>
              </a:lnSpc>
              <a:spcBef>
                <a:spcPts val="0"/>
              </a:spcBef>
              <a:spcAft>
                <a:spcPts val="0"/>
              </a:spcAft>
              <a:buClr>
                <a:srgbClr val="0D1D51"/>
              </a:buClr>
              <a:buSzPts val="2000"/>
              <a:buFont typeface="Arial"/>
              <a:buChar char="•"/>
            </a:pPr>
            <a:r>
              <a:rPr b="0" lang="en-US" sz="2000"/>
              <a:t>DESCRIPTIVE STATISTICS</a:t>
            </a:r>
            <a:endParaRPr/>
          </a:p>
          <a:p>
            <a:pPr indent="0" lvl="0" marL="0" rtl="0" algn="l">
              <a:lnSpc>
                <a:spcPct val="90000"/>
              </a:lnSpc>
              <a:spcBef>
                <a:spcPts val="1000"/>
              </a:spcBef>
              <a:spcAft>
                <a:spcPts val="0"/>
              </a:spcAft>
              <a:buNone/>
            </a:pPr>
            <a:r>
              <a:t/>
            </a:r>
            <a:endParaRPr/>
          </a:p>
        </p:txBody>
      </p:sp>
      <p:cxnSp>
        <p:nvCxnSpPr>
          <p:cNvPr id="585" name="Google Shape;585;g7a0bcfd04c_0_166"/>
          <p:cNvCxnSpPr/>
          <p:nvPr/>
        </p:nvCxnSpPr>
        <p:spPr>
          <a:xfrm>
            <a:off x="6084975" y="4391025"/>
            <a:ext cx="28500" cy="1952700"/>
          </a:xfrm>
          <a:prstGeom prst="straightConnector1">
            <a:avLst/>
          </a:prstGeom>
          <a:noFill/>
          <a:ln cap="flat" cmpd="sng" w="9525">
            <a:solidFill>
              <a:srgbClr val="BFBFBF"/>
            </a:solidFill>
            <a:prstDash val="solid"/>
            <a:miter lim="800000"/>
            <a:headEnd len="sm" w="sm" type="none"/>
            <a:tailEnd len="sm" w="sm" type="none"/>
          </a:ln>
        </p:spPr>
      </p:cxnSp>
      <p:cxnSp>
        <p:nvCxnSpPr>
          <p:cNvPr id="586" name="Google Shape;586;g7a0bcfd04c_0_166"/>
          <p:cNvCxnSpPr/>
          <p:nvPr/>
        </p:nvCxnSpPr>
        <p:spPr>
          <a:xfrm>
            <a:off x="8754975" y="4410075"/>
            <a:ext cx="28500" cy="1952700"/>
          </a:xfrm>
          <a:prstGeom prst="straightConnector1">
            <a:avLst/>
          </a:prstGeom>
          <a:noFill/>
          <a:ln cap="flat" cmpd="sng" w="9525">
            <a:solidFill>
              <a:srgbClr val="BFBFBF"/>
            </a:solidFill>
            <a:prstDash val="solid"/>
            <a:miter lim="800000"/>
            <a:headEnd len="sm" w="sm" type="none"/>
            <a:tailEnd len="sm" w="sm" type="none"/>
          </a:ln>
        </p:spPr>
      </p:cxnSp>
      <p:pic>
        <p:nvPicPr>
          <p:cNvPr id="587" name="Google Shape;587;g7a0bcfd04c_0_166"/>
          <p:cNvPicPr preferRelativeResize="0"/>
          <p:nvPr/>
        </p:nvPicPr>
        <p:blipFill rotWithShape="1">
          <a:blip r:embed="rId7">
            <a:alphaModFix/>
          </a:blip>
          <a:srcRect b="41617" l="13783" r="8954" t="19700"/>
          <a:stretch/>
        </p:blipFill>
        <p:spPr>
          <a:xfrm>
            <a:off x="9302363" y="3251925"/>
            <a:ext cx="2148525" cy="83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587"/>
                                        </p:tgtEl>
                                        <p:attrNameLst>
                                          <p:attrName>style.visibility</p:attrName>
                                        </p:attrNameLst>
                                      </p:cBhvr>
                                      <p:to>
                                        <p:strVal val="visible"/>
                                      </p:to>
                                    </p:set>
                                    <p:anim calcmode="lin" valueType="num">
                                      <p:cBhvr additive="base">
                                        <p:cTn dur="1000"/>
                                        <p:tgtEl>
                                          <p:spTgt spid="587"/>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1" name="Shape 591"/>
        <p:cNvGrpSpPr/>
        <p:nvPr/>
      </p:nvGrpSpPr>
      <p:grpSpPr>
        <a:xfrm>
          <a:off x="0" y="0"/>
          <a:ext cx="0" cy="0"/>
          <a:chOff x="0" y="0"/>
          <a:chExt cx="0" cy="0"/>
        </a:xfrm>
      </p:grpSpPr>
      <p:sp>
        <p:nvSpPr>
          <p:cNvPr id="592" name="Google Shape;592;gc80b57eb8e_1_10"/>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593" name="Google Shape;593;gc80b57eb8e_1_10"/>
          <p:cNvSpPr txBox="1"/>
          <p:nvPr>
            <p:ph idx="1" type="body"/>
          </p:nvPr>
        </p:nvSpPr>
        <p:spPr>
          <a:xfrm>
            <a:off x="640250" y="1101350"/>
            <a:ext cx="6970500" cy="5541900"/>
          </a:xfrm>
          <a:prstGeom prst="rect">
            <a:avLst/>
          </a:prstGeom>
          <a:noFill/>
          <a:ln>
            <a:noFill/>
          </a:ln>
        </p:spPr>
        <p:txBody>
          <a:bodyPr anchorCtr="0" anchor="t" bIns="45700" lIns="91425" spcFirstLastPara="1" rIns="91425" wrap="square" tIns="45700">
            <a:normAutofit/>
          </a:bodyPr>
          <a:lstStyle/>
          <a:p>
            <a:pPr indent="-444500" lvl="0" marL="457200" rtl="0" algn="l">
              <a:lnSpc>
                <a:spcPct val="90000"/>
              </a:lnSpc>
              <a:spcBef>
                <a:spcPts val="0"/>
              </a:spcBef>
              <a:spcAft>
                <a:spcPts val="0"/>
              </a:spcAft>
              <a:buClr>
                <a:srgbClr val="000000"/>
              </a:buClr>
              <a:buSzPts val="3400"/>
              <a:buChar char="•"/>
            </a:pPr>
            <a:r>
              <a:rPr lang="en-US" sz="3400">
                <a:solidFill>
                  <a:srgbClr val="000000"/>
                </a:solidFill>
                <a:extLst>
                  <a:ext uri="http://customooxmlschemas.google.com/">
                    <go:slidesCustomData xmlns:go="http://customooxmlschemas.google.com/" textRoundtripDataId="2"/>
                  </a:ext>
                </a:extLst>
              </a:rPr>
              <a:t>Turning</a:t>
            </a:r>
            <a:r>
              <a:rPr lang="en-US" sz="3400">
                <a:solidFill>
                  <a:srgbClr val="000000"/>
                </a:solidFill>
              </a:rPr>
              <a:t> the River Green - Richness of Data</a:t>
            </a:r>
            <a:endParaRPr sz="3400">
              <a:solidFill>
                <a:srgbClr val="000000"/>
              </a:solidFill>
            </a:endParaRPr>
          </a:p>
          <a:p>
            <a:pPr indent="0" lvl="0" marL="457200" rtl="0" algn="l">
              <a:lnSpc>
                <a:spcPct val="90000"/>
              </a:lnSpc>
              <a:spcBef>
                <a:spcPts val="0"/>
              </a:spcBef>
              <a:spcAft>
                <a:spcPts val="0"/>
              </a:spcAft>
              <a:buNone/>
            </a:pPr>
            <a:r>
              <a:t/>
            </a:r>
            <a:endParaRPr sz="3400">
              <a:solidFill>
                <a:srgbClr val="000000"/>
              </a:solidFill>
            </a:endParaRPr>
          </a:p>
          <a:p>
            <a:pPr indent="-444500" lvl="0" marL="457200" rtl="0" algn="l">
              <a:lnSpc>
                <a:spcPct val="90000"/>
              </a:lnSpc>
              <a:spcBef>
                <a:spcPts val="0"/>
              </a:spcBef>
              <a:spcAft>
                <a:spcPts val="0"/>
              </a:spcAft>
              <a:buClr>
                <a:srgbClr val="000000"/>
              </a:buClr>
              <a:buSzPts val="3400"/>
              <a:buChar char="•"/>
            </a:pPr>
            <a:r>
              <a:rPr lang="en-US" sz="3400">
                <a:solidFill>
                  <a:srgbClr val="000000"/>
                </a:solidFill>
              </a:rPr>
              <a:t>Arrest Rate</a:t>
            </a:r>
            <a:endParaRPr sz="3400">
              <a:solidFill>
                <a:srgbClr val="000000"/>
              </a:solidFill>
            </a:endParaRPr>
          </a:p>
          <a:p>
            <a:pPr indent="0" lvl="0" marL="457200" rtl="0" algn="l">
              <a:lnSpc>
                <a:spcPct val="90000"/>
              </a:lnSpc>
              <a:spcBef>
                <a:spcPts val="0"/>
              </a:spcBef>
              <a:spcAft>
                <a:spcPts val="0"/>
              </a:spcAft>
              <a:buNone/>
            </a:pPr>
            <a:r>
              <a:t/>
            </a:r>
            <a:endParaRPr sz="3400">
              <a:solidFill>
                <a:srgbClr val="000000"/>
              </a:solidFill>
            </a:endParaRPr>
          </a:p>
          <a:p>
            <a:pPr indent="-444500" lvl="0" marL="457200" rtl="0" algn="l">
              <a:lnSpc>
                <a:spcPct val="90000"/>
              </a:lnSpc>
              <a:spcBef>
                <a:spcPts val="0"/>
              </a:spcBef>
              <a:spcAft>
                <a:spcPts val="0"/>
              </a:spcAft>
              <a:buClr>
                <a:srgbClr val="000000"/>
              </a:buClr>
              <a:buSzPts val="3400"/>
              <a:buChar char="•"/>
            </a:pPr>
            <a:r>
              <a:rPr lang="en-US" sz="3400">
                <a:solidFill>
                  <a:srgbClr val="000000"/>
                </a:solidFill>
              </a:rPr>
              <a:t>Violent Crime</a:t>
            </a:r>
            <a:endParaRPr sz="3400">
              <a:solidFill>
                <a:srgbClr val="000000"/>
              </a:solidFill>
            </a:endParaRPr>
          </a:p>
          <a:p>
            <a:pPr indent="0" lvl="0" marL="457200" rtl="0" algn="l">
              <a:lnSpc>
                <a:spcPct val="90000"/>
              </a:lnSpc>
              <a:spcBef>
                <a:spcPts val="0"/>
              </a:spcBef>
              <a:spcAft>
                <a:spcPts val="0"/>
              </a:spcAft>
              <a:buNone/>
            </a:pPr>
            <a:r>
              <a:t/>
            </a:r>
            <a:endParaRPr sz="3400">
              <a:solidFill>
                <a:srgbClr val="000000"/>
              </a:solidFill>
            </a:endParaRPr>
          </a:p>
          <a:p>
            <a:pPr indent="-444500" lvl="0" marL="457200" rtl="0" algn="l">
              <a:lnSpc>
                <a:spcPct val="90000"/>
              </a:lnSpc>
              <a:spcBef>
                <a:spcPts val="0"/>
              </a:spcBef>
              <a:spcAft>
                <a:spcPts val="0"/>
              </a:spcAft>
              <a:buClr>
                <a:srgbClr val="000000"/>
              </a:buClr>
              <a:buSzPts val="3400"/>
              <a:buChar char="•"/>
            </a:pPr>
            <a:r>
              <a:rPr lang="en-US" sz="3400">
                <a:solidFill>
                  <a:srgbClr val="000000"/>
                </a:solidFill>
              </a:rPr>
              <a:t>Other Socio-cultural factors?</a:t>
            </a:r>
            <a:endParaRPr sz="3400">
              <a:solidFill>
                <a:srgbClr val="000000"/>
              </a:solidFill>
            </a:endParaRPr>
          </a:p>
          <a:p>
            <a:pPr indent="0" lvl="0" marL="0" rtl="0" algn="l">
              <a:lnSpc>
                <a:spcPct val="90000"/>
              </a:lnSpc>
              <a:spcBef>
                <a:spcPts val="0"/>
              </a:spcBef>
              <a:spcAft>
                <a:spcPts val="0"/>
              </a:spcAft>
              <a:buClr>
                <a:schemeClr val="dk1"/>
              </a:buClr>
              <a:buSzPts val="2800"/>
              <a:buNone/>
            </a:pPr>
            <a:r>
              <a:t/>
            </a:r>
            <a:endParaRPr sz="3400">
              <a:solidFill>
                <a:srgbClr val="000000"/>
              </a:solidFill>
            </a:endParaRPr>
          </a:p>
          <a:p>
            <a:pPr indent="0" lvl="0" marL="0" rtl="0" algn="l">
              <a:lnSpc>
                <a:spcPct val="90000"/>
              </a:lnSpc>
              <a:spcBef>
                <a:spcPts val="0"/>
              </a:spcBef>
              <a:spcAft>
                <a:spcPts val="0"/>
              </a:spcAft>
              <a:buClr>
                <a:schemeClr val="dk1"/>
              </a:buClr>
              <a:buSzPts val="2800"/>
              <a:buNone/>
            </a:pPr>
            <a:r>
              <a:t/>
            </a:r>
            <a:endParaRPr sz="3400">
              <a:solidFill>
                <a:srgbClr val="000000"/>
              </a:solidFill>
            </a:endParaRPr>
          </a:p>
          <a:p>
            <a:pPr indent="0" lvl="0" marL="0" rtl="0" algn="l">
              <a:lnSpc>
                <a:spcPct val="90000"/>
              </a:lnSpc>
              <a:spcBef>
                <a:spcPts val="0"/>
              </a:spcBef>
              <a:spcAft>
                <a:spcPts val="0"/>
              </a:spcAft>
              <a:buClr>
                <a:schemeClr val="dk1"/>
              </a:buClr>
              <a:buSzPts val="2800"/>
              <a:buNone/>
            </a:pPr>
            <a:r>
              <a:t/>
            </a:r>
            <a:endParaRPr>
              <a:solidFill>
                <a:srgbClr val="000000"/>
              </a:solidFill>
            </a:endParaRPr>
          </a:p>
          <a:p>
            <a:pPr indent="0" lvl="0" marL="0" rtl="0" algn="l">
              <a:lnSpc>
                <a:spcPct val="90000"/>
              </a:lnSpc>
              <a:spcBef>
                <a:spcPts val="0"/>
              </a:spcBef>
              <a:spcAft>
                <a:spcPts val="0"/>
              </a:spcAft>
              <a:buClr>
                <a:schemeClr val="dk1"/>
              </a:buClr>
              <a:buSzPts val="2800"/>
              <a:buNone/>
            </a:pPr>
            <a:r>
              <a:t/>
            </a:r>
            <a:endParaRPr>
              <a:solidFill>
                <a:srgbClr val="000000"/>
              </a:solidFill>
            </a:endParaRPr>
          </a:p>
        </p:txBody>
      </p:sp>
      <p:sp>
        <p:nvSpPr>
          <p:cNvPr id="594" name="Google Shape;594;gc80b57eb8e_1_10"/>
          <p:cNvSpPr txBox="1"/>
          <p:nvPr>
            <p:ph type="title"/>
          </p:nvPr>
        </p:nvSpPr>
        <p:spPr>
          <a:xfrm>
            <a:off x="520638" y="-181954"/>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LIMITATIONS</a:t>
            </a:r>
            <a:endParaRPr/>
          </a:p>
        </p:txBody>
      </p:sp>
      <p:pic>
        <p:nvPicPr>
          <p:cNvPr id="595" name="Google Shape;595;gc80b57eb8e_1_10"/>
          <p:cNvPicPr preferRelativeResize="0"/>
          <p:nvPr/>
        </p:nvPicPr>
        <p:blipFill>
          <a:blip r:embed="rId3">
            <a:alphaModFix/>
          </a:blip>
          <a:stretch>
            <a:fillRect/>
          </a:stretch>
        </p:blipFill>
        <p:spPr>
          <a:xfrm>
            <a:off x="8113275" y="0"/>
            <a:ext cx="4069476" cy="37257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sp>
        <p:nvSpPr>
          <p:cNvPr id="601" name="Google Shape;601;p14"/>
          <p:cNvSpPr/>
          <p:nvPr/>
        </p:nvSpPr>
        <p:spPr>
          <a:xfrm>
            <a:off x="75" y="1057125"/>
            <a:ext cx="12192000" cy="38016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02" name="Google Shape;602;p14"/>
          <p:cNvSpPr txBox="1"/>
          <p:nvPr>
            <p:ph type="title"/>
          </p:nvPr>
        </p:nvSpPr>
        <p:spPr>
          <a:xfrm>
            <a:off x="219113" y="-152404"/>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IMPLICATIONS &amp; NEXT STEPS</a:t>
            </a:r>
            <a:endParaRPr/>
          </a:p>
        </p:txBody>
      </p:sp>
      <p:sp>
        <p:nvSpPr>
          <p:cNvPr id="603" name="Google Shape;603;p14"/>
          <p:cNvSpPr txBox="1"/>
          <p:nvPr>
            <p:ph idx="4294967295" type="body"/>
          </p:nvPr>
        </p:nvSpPr>
        <p:spPr>
          <a:xfrm>
            <a:off x="447726" y="1416236"/>
            <a:ext cx="3445500" cy="495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1800"/>
              <a:buNone/>
            </a:pPr>
            <a:r>
              <a:rPr b="1" lang="en-US"/>
              <a:t>Implications</a:t>
            </a:r>
            <a:endParaRPr b="1"/>
          </a:p>
        </p:txBody>
      </p:sp>
      <p:sp>
        <p:nvSpPr>
          <p:cNvPr id="604" name="Google Shape;604;p14"/>
          <p:cNvSpPr txBox="1"/>
          <p:nvPr>
            <p:ph idx="4294967295" type="body"/>
          </p:nvPr>
        </p:nvSpPr>
        <p:spPr>
          <a:xfrm>
            <a:off x="382975" y="1987725"/>
            <a:ext cx="3445500" cy="25047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dk1"/>
              </a:buClr>
              <a:buSzPts val="1400"/>
              <a:buNone/>
            </a:pPr>
            <a:r>
              <a:t/>
            </a:r>
            <a:endParaRPr sz="2200"/>
          </a:p>
          <a:p>
            <a:pPr indent="0" lvl="0" marL="0" rtl="0" algn="ctr">
              <a:lnSpc>
                <a:spcPct val="90000"/>
              </a:lnSpc>
              <a:spcBef>
                <a:spcPts val="0"/>
              </a:spcBef>
              <a:spcAft>
                <a:spcPts val="0"/>
              </a:spcAft>
              <a:buClr>
                <a:schemeClr val="dk1"/>
              </a:buClr>
              <a:buSzPts val="1400"/>
              <a:buNone/>
            </a:pPr>
            <a:r>
              <a:rPr lang="en-US" sz="2500"/>
              <a:t>Possible levers: education, employment</a:t>
            </a:r>
            <a:endParaRPr sz="2500"/>
          </a:p>
          <a:p>
            <a:pPr indent="0" lvl="0" marL="0" rtl="0" algn="ctr">
              <a:lnSpc>
                <a:spcPct val="90000"/>
              </a:lnSpc>
              <a:spcBef>
                <a:spcPts val="0"/>
              </a:spcBef>
              <a:spcAft>
                <a:spcPts val="0"/>
              </a:spcAft>
              <a:buClr>
                <a:schemeClr val="dk1"/>
              </a:buClr>
              <a:buSzPts val="1400"/>
              <a:buNone/>
            </a:pPr>
            <a:r>
              <a:t/>
            </a:r>
            <a:endParaRPr sz="2500"/>
          </a:p>
          <a:p>
            <a:pPr indent="0" lvl="0" marL="0" rtl="0" algn="ctr">
              <a:lnSpc>
                <a:spcPct val="90000"/>
              </a:lnSpc>
              <a:spcBef>
                <a:spcPts val="0"/>
              </a:spcBef>
              <a:spcAft>
                <a:spcPts val="0"/>
              </a:spcAft>
              <a:buClr>
                <a:schemeClr val="dk1"/>
              </a:buClr>
              <a:buSzPts val="1400"/>
              <a:buNone/>
            </a:pPr>
            <a:r>
              <a:rPr lang="en-US" sz="2500"/>
              <a:t>Targeting of interventions: by Community Area</a:t>
            </a:r>
            <a:endParaRPr sz="2500"/>
          </a:p>
          <a:p>
            <a:pPr indent="0" lvl="0" marL="0" rtl="0" algn="ctr">
              <a:lnSpc>
                <a:spcPct val="90000"/>
              </a:lnSpc>
              <a:spcBef>
                <a:spcPts val="0"/>
              </a:spcBef>
              <a:spcAft>
                <a:spcPts val="0"/>
              </a:spcAft>
              <a:buClr>
                <a:schemeClr val="dk1"/>
              </a:buClr>
              <a:buSzPts val="1400"/>
              <a:buNone/>
            </a:pPr>
            <a:r>
              <a:t/>
            </a:r>
            <a:endParaRPr sz="2200"/>
          </a:p>
          <a:p>
            <a:pPr indent="0" lvl="0" marL="0" rtl="0" algn="ctr">
              <a:lnSpc>
                <a:spcPct val="90000"/>
              </a:lnSpc>
              <a:spcBef>
                <a:spcPts val="0"/>
              </a:spcBef>
              <a:spcAft>
                <a:spcPts val="0"/>
              </a:spcAft>
              <a:buClr>
                <a:schemeClr val="dk1"/>
              </a:buClr>
              <a:buSzPts val="1400"/>
              <a:buNone/>
            </a:pPr>
            <a:r>
              <a:t/>
            </a:r>
            <a:endParaRPr sz="2200"/>
          </a:p>
        </p:txBody>
      </p:sp>
      <p:sp>
        <p:nvSpPr>
          <p:cNvPr id="605" name="Google Shape;605;p14"/>
          <p:cNvSpPr txBox="1"/>
          <p:nvPr>
            <p:ph idx="4294967295" type="body"/>
          </p:nvPr>
        </p:nvSpPr>
        <p:spPr>
          <a:xfrm>
            <a:off x="8270324" y="1436711"/>
            <a:ext cx="3445500" cy="495300"/>
          </a:xfrm>
          <a:prstGeom prst="rect">
            <a:avLst/>
          </a:prstGeom>
          <a:noFill/>
          <a:ln>
            <a:noFill/>
          </a:ln>
        </p:spPr>
        <p:txBody>
          <a:bodyPr anchorCtr="0" anchor="ctr" bIns="0" lIns="0" spcFirstLastPara="1" rIns="0" wrap="square" tIns="0">
            <a:noAutofit/>
          </a:bodyPr>
          <a:lstStyle/>
          <a:p>
            <a:pPr indent="0" lvl="0" marL="0" rtl="0" algn="ctr">
              <a:lnSpc>
                <a:spcPct val="90000"/>
              </a:lnSpc>
              <a:spcBef>
                <a:spcPts val="0"/>
              </a:spcBef>
              <a:spcAft>
                <a:spcPts val="0"/>
              </a:spcAft>
              <a:buClr>
                <a:schemeClr val="dk1"/>
              </a:buClr>
              <a:buSzPts val="1800"/>
              <a:buNone/>
            </a:pPr>
            <a:r>
              <a:rPr b="1" lang="en-US"/>
              <a:t>Ne</a:t>
            </a:r>
            <a:r>
              <a:rPr b="1" lang="en-US"/>
              <a:t>xt Steps</a:t>
            </a:r>
            <a:endParaRPr b="1"/>
          </a:p>
        </p:txBody>
      </p:sp>
      <p:sp>
        <p:nvSpPr>
          <p:cNvPr id="606" name="Google Shape;606;p14"/>
          <p:cNvSpPr txBox="1"/>
          <p:nvPr>
            <p:ph idx="4294967295" type="body"/>
          </p:nvPr>
        </p:nvSpPr>
        <p:spPr>
          <a:xfrm>
            <a:off x="8555325" y="2148750"/>
            <a:ext cx="3179100" cy="2504700"/>
          </a:xfrm>
          <a:prstGeom prst="rect">
            <a:avLst/>
          </a:prstGeom>
          <a:noFill/>
          <a:ln>
            <a:noFill/>
          </a:ln>
        </p:spPr>
        <p:txBody>
          <a:bodyPr anchorCtr="0" anchor="t" bIns="0" lIns="0" spcFirstLastPara="1" rIns="0" wrap="square" tIns="0">
            <a:normAutofit lnSpcReduction="20000"/>
          </a:bodyPr>
          <a:lstStyle/>
          <a:p>
            <a:pPr indent="0" lvl="0" marL="0" rtl="0" algn="ctr">
              <a:spcBef>
                <a:spcPts val="0"/>
              </a:spcBef>
              <a:spcAft>
                <a:spcPts val="0"/>
              </a:spcAft>
              <a:buClr>
                <a:schemeClr val="dk1"/>
              </a:buClr>
              <a:buSzPts val="1400"/>
              <a:buNone/>
            </a:pPr>
            <a:r>
              <a:rPr lang="en-US" sz="2500"/>
              <a:t>Further data analysis</a:t>
            </a:r>
            <a:endParaRPr sz="2500"/>
          </a:p>
          <a:p>
            <a:pPr indent="0" lvl="0" marL="0" rtl="0" algn="ctr">
              <a:spcBef>
                <a:spcPts val="0"/>
              </a:spcBef>
              <a:spcAft>
                <a:spcPts val="0"/>
              </a:spcAft>
              <a:buClr>
                <a:schemeClr val="dk1"/>
              </a:buClr>
              <a:buSzPts val="1400"/>
              <a:buNone/>
            </a:pPr>
            <a:r>
              <a:t/>
            </a:r>
            <a:endParaRPr sz="2500"/>
          </a:p>
          <a:p>
            <a:pPr indent="0" lvl="0" marL="0" rtl="0" algn="ctr">
              <a:spcBef>
                <a:spcPts val="0"/>
              </a:spcBef>
              <a:spcAft>
                <a:spcPts val="0"/>
              </a:spcAft>
              <a:buClr>
                <a:schemeClr val="dk1"/>
              </a:buClr>
              <a:buSzPts val="1400"/>
              <a:buNone/>
            </a:pPr>
            <a:r>
              <a:rPr lang="en-US" sz="2500"/>
              <a:t>Advocacy, decision making, policy to promote public safety, equity and justice</a:t>
            </a:r>
            <a:endParaRPr sz="2500"/>
          </a:p>
          <a:p>
            <a:pPr indent="0" lvl="0" marL="0" rtl="0" algn="ctr">
              <a:spcBef>
                <a:spcPts val="0"/>
              </a:spcBef>
              <a:spcAft>
                <a:spcPts val="0"/>
              </a:spcAft>
              <a:buClr>
                <a:schemeClr val="dk1"/>
              </a:buClr>
              <a:buSzPts val="1400"/>
              <a:buNone/>
            </a:pPr>
            <a:r>
              <a:t/>
            </a:r>
            <a:endParaRPr sz="2500"/>
          </a:p>
          <a:p>
            <a:pPr indent="0" lvl="0" marL="0" rtl="0" algn="ctr">
              <a:spcBef>
                <a:spcPts val="0"/>
              </a:spcBef>
              <a:spcAft>
                <a:spcPts val="0"/>
              </a:spcAft>
              <a:buClr>
                <a:schemeClr val="dk1"/>
              </a:buClr>
              <a:buSzPts val="1400"/>
              <a:buNone/>
            </a:pPr>
            <a:r>
              <a:rPr i="1" lang="en-US" sz="2300"/>
              <a:t>(Policing Reform, Prevention)</a:t>
            </a:r>
            <a:endParaRPr i="1" sz="2300"/>
          </a:p>
        </p:txBody>
      </p:sp>
      <p:sp>
        <p:nvSpPr>
          <p:cNvPr id="607" name="Google Shape;607;p14"/>
          <p:cNvSpPr txBox="1"/>
          <p:nvPr>
            <p:ph idx="12" type="sldNum"/>
          </p:nvPr>
        </p:nvSpPr>
        <p:spPr>
          <a:xfrm>
            <a:off x="11363696" y="5312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08" name="Google Shape;608;p14"/>
          <p:cNvPicPr preferRelativeResize="0"/>
          <p:nvPr/>
        </p:nvPicPr>
        <p:blipFill rotWithShape="1">
          <a:blip r:embed="rId3">
            <a:alphaModFix/>
          </a:blip>
          <a:srcRect b="0" l="17230" r="16828" t="0"/>
          <a:stretch/>
        </p:blipFill>
        <p:spPr>
          <a:xfrm>
            <a:off x="4218975" y="1087650"/>
            <a:ext cx="3898952" cy="3771075"/>
          </a:xfrm>
          <a:prstGeom prst="rect">
            <a:avLst/>
          </a:prstGeom>
          <a:noFill/>
          <a:ln cap="flat" cmpd="sng" w="19050">
            <a:solidFill>
              <a:srgbClr val="33CCCC"/>
            </a:solidFill>
            <a:prstDash val="solid"/>
            <a:round/>
            <a:headEnd len="sm" w="sm" type="none"/>
            <a:tailEnd len="sm" w="sm" type="none"/>
          </a:ln>
        </p:spPr>
      </p:pic>
      <p:sp>
        <p:nvSpPr>
          <p:cNvPr id="609" name="Google Shape;609;p14"/>
          <p:cNvSpPr txBox="1"/>
          <p:nvPr/>
        </p:nvSpPr>
        <p:spPr>
          <a:xfrm>
            <a:off x="523925" y="5178475"/>
            <a:ext cx="11439300" cy="1431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en-US" sz="2400">
                <a:solidFill>
                  <a:srgbClr val="2DB4B4"/>
                </a:solidFill>
                <a:highlight>
                  <a:srgbClr val="FFFFFF"/>
                </a:highlight>
                <a:latin typeface="Calibri"/>
                <a:ea typeface="Calibri"/>
                <a:cs typeface="Calibri"/>
                <a:sym typeface="Calibri"/>
              </a:rPr>
              <a:t>“</a:t>
            </a:r>
            <a:r>
              <a:rPr i="1" lang="en-US" sz="2700">
                <a:solidFill>
                  <a:srgbClr val="2DB4B4"/>
                </a:solidFill>
                <a:highlight>
                  <a:srgbClr val="FFFFFF"/>
                </a:highlight>
                <a:latin typeface="Calibri"/>
                <a:ea typeface="Calibri"/>
                <a:cs typeface="Calibri"/>
                <a:sym typeface="Calibri"/>
              </a:rPr>
              <a:t>Our strategy...will focus on improving all areas of the department...with the goal of </a:t>
            </a:r>
            <a:r>
              <a:rPr b="1" i="1" lang="en-US" sz="3000">
                <a:solidFill>
                  <a:srgbClr val="2DB4B4"/>
                </a:solidFill>
                <a:highlight>
                  <a:srgbClr val="FFFFFF"/>
                </a:highlight>
                <a:latin typeface="Calibri"/>
                <a:ea typeface="Calibri"/>
                <a:cs typeface="Calibri"/>
                <a:sym typeface="Calibri"/>
              </a:rPr>
              <a:t>improving public safety</a:t>
            </a:r>
            <a:r>
              <a:rPr i="1" lang="en-US" sz="2800">
                <a:solidFill>
                  <a:srgbClr val="2DB4B4"/>
                </a:solidFill>
                <a:highlight>
                  <a:srgbClr val="FFFFFF"/>
                </a:highlight>
                <a:latin typeface="Calibri"/>
                <a:ea typeface="Calibri"/>
                <a:cs typeface="Calibri"/>
                <a:sym typeface="Calibri"/>
              </a:rPr>
              <a:t> </a:t>
            </a:r>
            <a:r>
              <a:rPr i="1" lang="en-US" sz="2700">
                <a:solidFill>
                  <a:srgbClr val="2DB4B4"/>
                </a:solidFill>
                <a:highlight>
                  <a:srgbClr val="FFFFFF"/>
                </a:highlight>
                <a:latin typeface="Calibri"/>
                <a:ea typeface="Calibri"/>
                <a:cs typeface="Calibri"/>
                <a:sym typeface="Calibri"/>
              </a:rPr>
              <a:t>for</a:t>
            </a:r>
            <a:r>
              <a:rPr b="1" i="1" lang="en-US" sz="2800">
                <a:solidFill>
                  <a:srgbClr val="2DB4B4"/>
                </a:solidFill>
                <a:highlight>
                  <a:srgbClr val="FFFFFF"/>
                </a:highlight>
                <a:latin typeface="Calibri"/>
                <a:ea typeface="Calibri"/>
                <a:cs typeface="Calibri"/>
                <a:sym typeface="Calibri"/>
              </a:rPr>
              <a:t> </a:t>
            </a:r>
            <a:r>
              <a:rPr b="1" i="1" lang="en-US" sz="3000">
                <a:solidFill>
                  <a:srgbClr val="2DB4B4"/>
                </a:solidFill>
                <a:highlight>
                  <a:srgbClr val="FFFFFF"/>
                </a:highlight>
                <a:latin typeface="Calibri"/>
                <a:ea typeface="Calibri"/>
                <a:cs typeface="Calibri"/>
                <a:sym typeface="Calibri"/>
              </a:rPr>
              <a:t>every resident</a:t>
            </a:r>
            <a:r>
              <a:rPr b="1" i="1" lang="en-US" sz="2800">
                <a:solidFill>
                  <a:srgbClr val="2DB4B4"/>
                </a:solidFill>
                <a:highlight>
                  <a:srgbClr val="FFFFFF"/>
                </a:highlight>
                <a:latin typeface="Calibri"/>
                <a:ea typeface="Calibri"/>
                <a:cs typeface="Calibri"/>
                <a:sym typeface="Calibri"/>
              </a:rPr>
              <a:t> </a:t>
            </a:r>
            <a:r>
              <a:rPr i="1" lang="en-US" sz="2600">
                <a:solidFill>
                  <a:srgbClr val="2DB4B4"/>
                </a:solidFill>
                <a:highlight>
                  <a:srgbClr val="FFFFFF"/>
                </a:highlight>
                <a:latin typeface="Calibri"/>
                <a:ea typeface="Calibri"/>
                <a:cs typeface="Calibri"/>
                <a:sym typeface="Calibri"/>
              </a:rPr>
              <a:t>and visitor</a:t>
            </a:r>
            <a:r>
              <a:rPr b="1" i="1" lang="en-US" sz="2600">
                <a:solidFill>
                  <a:srgbClr val="2DB4B4"/>
                </a:solidFill>
                <a:highlight>
                  <a:srgbClr val="FFFFFF"/>
                </a:highlight>
                <a:latin typeface="Calibri"/>
                <a:ea typeface="Calibri"/>
                <a:cs typeface="Calibri"/>
                <a:sym typeface="Calibri"/>
              </a:rPr>
              <a:t> </a:t>
            </a:r>
            <a:r>
              <a:rPr i="1" lang="en-US" sz="2600">
                <a:solidFill>
                  <a:srgbClr val="2DB4B4"/>
                </a:solidFill>
                <a:highlight>
                  <a:srgbClr val="FFFFFF"/>
                </a:highlight>
                <a:latin typeface="Calibri"/>
                <a:ea typeface="Calibri"/>
                <a:cs typeface="Calibri"/>
                <a:sym typeface="Calibri"/>
              </a:rPr>
              <a:t>on</a:t>
            </a:r>
            <a:r>
              <a:rPr i="1" lang="en-US" sz="2800">
                <a:solidFill>
                  <a:srgbClr val="2DB4B4"/>
                </a:solidFill>
                <a:highlight>
                  <a:srgbClr val="FFFFFF"/>
                </a:highlight>
                <a:latin typeface="Calibri"/>
                <a:ea typeface="Calibri"/>
                <a:cs typeface="Calibri"/>
                <a:sym typeface="Calibri"/>
              </a:rPr>
              <a:t> </a:t>
            </a:r>
            <a:r>
              <a:rPr b="1" i="1" lang="en-US" sz="3000">
                <a:solidFill>
                  <a:srgbClr val="2DB4B4"/>
                </a:solidFill>
                <a:highlight>
                  <a:srgbClr val="FFFFFF"/>
                </a:highlight>
                <a:latin typeface="Calibri"/>
                <a:ea typeface="Calibri"/>
                <a:cs typeface="Calibri"/>
                <a:sym typeface="Calibri"/>
              </a:rPr>
              <a:t>every block</a:t>
            </a:r>
            <a:r>
              <a:rPr i="1" lang="en-US" sz="2700">
                <a:solidFill>
                  <a:srgbClr val="2DB4B4"/>
                </a:solidFill>
                <a:highlight>
                  <a:srgbClr val="FFFFFF"/>
                </a:highlight>
                <a:latin typeface="Calibri"/>
                <a:ea typeface="Calibri"/>
                <a:cs typeface="Calibri"/>
                <a:sym typeface="Calibri"/>
              </a:rPr>
              <a:t>.</a:t>
            </a:r>
            <a:r>
              <a:rPr i="1" lang="en-US" sz="2800">
                <a:solidFill>
                  <a:srgbClr val="2DB4B4"/>
                </a:solidFill>
                <a:highlight>
                  <a:srgbClr val="FFFFFF"/>
                </a:highlight>
                <a:latin typeface="Calibri"/>
                <a:ea typeface="Calibri"/>
                <a:cs typeface="Calibri"/>
                <a:sym typeface="Calibri"/>
              </a:rPr>
              <a:t>” </a:t>
            </a:r>
            <a:r>
              <a:rPr i="1" lang="en-US" sz="2700">
                <a:solidFill>
                  <a:srgbClr val="2DB4B4"/>
                </a:solidFill>
                <a:highlight>
                  <a:srgbClr val="FFFFFF"/>
                </a:highlight>
                <a:latin typeface="Calibri"/>
                <a:ea typeface="Calibri"/>
                <a:cs typeface="Calibri"/>
                <a:sym typeface="Calibri"/>
              </a:rPr>
              <a:t>      </a:t>
            </a:r>
            <a:r>
              <a:rPr i="1" lang="en-US" sz="2500">
                <a:solidFill>
                  <a:srgbClr val="2DB4B4"/>
                </a:solidFill>
                <a:highlight>
                  <a:srgbClr val="FFFFFF"/>
                </a:highlight>
                <a:latin typeface="Calibri"/>
                <a:ea typeface="Calibri"/>
                <a:cs typeface="Calibri"/>
                <a:sym typeface="Calibri"/>
              </a:rPr>
              <a:t>                              </a:t>
            </a:r>
            <a:endParaRPr i="1" sz="2500">
              <a:solidFill>
                <a:srgbClr val="2DB4B4"/>
              </a:solidFill>
              <a:highlight>
                <a:srgbClr val="FFFFFF"/>
              </a:highlight>
              <a:latin typeface="Calibri"/>
              <a:ea typeface="Calibri"/>
              <a:cs typeface="Calibri"/>
              <a:sym typeface="Calibri"/>
            </a:endParaRPr>
          </a:p>
          <a:p>
            <a:pPr indent="-381000" lvl="0" marL="457200" rtl="0" algn="ctr">
              <a:spcBef>
                <a:spcPts val="0"/>
              </a:spcBef>
              <a:spcAft>
                <a:spcPts val="0"/>
              </a:spcAft>
              <a:buClr>
                <a:srgbClr val="2DB4B4"/>
              </a:buClr>
              <a:buSzPts val="2400"/>
              <a:buFont typeface="Calibri"/>
              <a:buChar char="-"/>
            </a:pPr>
            <a:r>
              <a:rPr i="1" lang="en-US" sz="2000">
                <a:solidFill>
                  <a:srgbClr val="2DB4B4"/>
                </a:solidFill>
                <a:highlight>
                  <a:srgbClr val="FFFFFF"/>
                </a:highlight>
                <a:latin typeface="Calibri"/>
                <a:ea typeface="Calibri"/>
                <a:cs typeface="Calibri"/>
                <a:sym typeface="Calibri"/>
              </a:rPr>
              <a:t>Ch</a:t>
            </a:r>
            <a:r>
              <a:rPr i="1" lang="en-US" sz="2000">
                <a:solidFill>
                  <a:srgbClr val="2DB4B4"/>
                </a:solidFill>
                <a:highlight>
                  <a:srgbClr val="FFFFFF"/>
                </a:highlight>
                <a:latin typeface="Calibri"/>
                <a:ea typeface="Calibri"/>
                <a:cs typeface="Calibri"/>
                <a:sym typeface="Calibri"/>
              </a:rPr>
              <a:t>icago Police Supt. David Brown, 2020</a:t>
            </a:r>
            <a:endParaRPr i="1" sz="2000">
              <a:solidFill>
                <a:srgbClr val="2DB4B4"/>
              </a:solidFill>
              <a:latin typeface="Calibri"/>
              <a:ea typeface="Calibri"/>
              <a:cs typeface="Calibri"/>
              <a:sym typeface="Calibri"/>
            </a:endParaRPr>
          </a:p>
        </p:txBody>
      </p:sp>
      <p:sp>
        <p:nvSpPr>
          <p:cNvPr id="610" name="Google Shape;610;p14"/>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5" name="Shape 615"/>
        <p:cNvGrpSpPr/>
        <p:nvPr/>
      </p:nvGrpSpPr>
      <p:grpSpPr>
        <a:xfrm>
          <a:off x="0" y="0"/>
          <a:ext cx="0" cy="0"/>
          <a:chOff x="0" y="0"/>
          <a:chExt cx="0" cy="0"/>
        </a:xfrm>
      </p:grpSpPr>
      <p:sp>
        <p:nvSpPr>
          <p:cNvPr id="616" name="Google Shape;616;p15"/>
          <p:cNvSpPr txBox="1"/>
          <p:nvPr>
            <p:ph idx="1" type="body"/>
          </p:nvPr>
        </p:nvSpPr>
        <p:spPr>
          <a:xfrm>
            <a:off x="-138761" y="5862953"/>
            <a:ext cx="11802000" cy="23067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dk1"/>
              </a:buClr>
              <a:buSzPts val="2400"/>
              <a:buNone/>
            </a:pPr>
            <a:r>
              <a:t/>
            </a:r>
            <a:endParaRPr/>
          </a:p>
          <a:p>
            <a:pPr indent="0" lvl="0" marL="0" rtl="0" algn="ctr">
              <a:lnSpc>
                <a:spcPct val="90000"/>
              </a:lnSpc>
              <a:spcBef>
                <a:spcPts val="1000"/>
              </a:spcBef>
              <a:spcAft>
                <a:spcPts val="0"/>
              </a:spcAft>
              <a:buClr>
                <a:schemeClr val="dk1"/>
              </a:buClr>
              <a:buSzPts val="1600"/>
              <a:buNone/>
            </a:pPr>
            <a:r>
              <a:rPr lang="en-US" sz="1700"/>
              <a:t>Image</a:t>
            </a:r>
            <a:r>
              <a:rPr i="1" lang="en-US" sz="1700">
                <a:solidFill>
                  <a:srgbClr val="7F7F7F"/>
                </a:solidFill>
              </a:rPr>
              <a:t>: Artist Pablo Serrano paints a mural of residents and essential workers in Chicago's Pilsen neighborhood, Oct. 30, 2020</a:t>
            </a:r>
            <a:endParaRPr sz="2500"/>
          </a:p>
        </p:txBody>
      </p:sp>
      <p:sp>
        <p:nvSpPr>
          <p:cNvPr id="617" name="Google Shape;617;p15"/>
          <p:cNvSpPr txBox="1"/>
          <p:nvPr>
            <p:ph idx="12" type="sldNum"/>
          </p:nvPr>
        </p:nvSpPr>
        <p:spPr>
          <a:xfrm>
            <a:off x="11363696" y="6455739"/>
            <a:ext cx="294460" cy="187367"/>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18" name="Google Shape;618;p15"/>
          <p:cNvSpPr txBox="1"/>
          <p:nvPr>
            <p:ph type="title"/>
          </p:nvPr>
        </p:nvSpPr>
        <p:spPr>
          <a:xfrm>
            <a:off x="199825" y="80925"/>
            <a:ext cx="5743800" cy="1325700"/>
          </a:xfrm>
          <a:prstGeom prst="rect">
            <a:avLst/>
          </a:prstGeom>
          <a:solidFill>
            <a:schemeClr val="lt1"/>
          </a:solid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2C587C"/>
              </a:buClr>
              <a:buSzPts val="3300"/>
              <a:buFont typeface="Corbel"/>
              <a:buNone/>
            </a:pPr>
            <a:r>
              <a:rPr lang="en-US">
                <a:solidFill>
                  <a:srgbClr val="2C587C"/>
                </a:solidFill>
              </a:rPr>
              <a:t>HOPE FOR A FUTURE TALE OF </a:t>
            </a:r>
            <a:r>
              <a:rPr i="1" lang="en-US">
                <a:solidFill>
                  <a:srgbClr val="2C587C"/>
                </a:solidFill>
              </a:rPr>
              <a:t>ONE </a:t>
            </a:r>
            <a:r>
              <a:rPr lang="en-US">
                <a:solidFill>
                  <a:srgbClr val="2C587C"/>
                </a:solidFill>
              </a:rPr>
              <a:t>(SAFE, EQUITABLE) CITY</a:t>
            </a:r>
            <a:endParaRPr sz="3700"/>
          </a:p>
        </p:txBody>
      </p:sp>
      <p:sp>
        <p:nvSpPr>
          <p:cNvPr id="619" name="Google Shape;619;p15"/>
          <p:cNvSpPr txBox="1"/>
          <p:nvPr/>
        </p:nvSpPr>
        <p:spPr>
          <a:xfrm>
            <a:off x="515950" y="1483950"/>
            <a:ext cx="5122200" cy="29757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1000"/>
              </a:spcBef>
              <a:spcAft>
                <a:spcPts val="0"/>
              </a:spcAft>
              <a:buClr>
                <a:schemeClr val="dk1"/>
              </a:buClr>
              <a:buSzPts val="2600"/>
              <a:buFont typeface="Arial"/>
              <a:buNone/>
            </a:pPr>
            <a:r>
              <a:t/>
            </a:r>
            <a:endParaRPr b="1" i="1" sz="2000">
              <a:solidFill>
                <a:srgbClr val="2DB4B4"/>
              </a:solidFill>
            </a:endParaRPr>
          </a:p>
          <a:p>
            <a:pPr indent="-38100" lvl="0" marL="228600" marR="0" rtl="0" algn="l">
              <a:lnSpc>
                <a:spcPct val="90000"/>
              </a:lnSpc>
              <a:spcBef>
                <a:spcPts val="1000"/>
              </a:spcBef>
              <a:spcAft>
                <a:spcPts val="0"/>
              </a:spcAft>
              <a:buClr>
                <a:schemeClr val="dk1"/>
              </a:buClr>
              <a:buSzPts val="3000"/>
              <a:buFont typeface="Arial"/>
              <a:buNone/>
            </a:pPr>
            <a:r>
              <a:rPr i="1" lang="en-US" sz="3800">
                <a:solidFill>
                  <a:srgbClr val="2DB4B4"/>
                </a:solidFill>
                <a:latin typeface="Calibri"/>
                <a:ea typeface="Calibri"/>
                <a:cs typeface="Calibri"/>
                <a:sym typeface="Calibri"/>
              </a:rPr>
              <a:t>“</a:t>
            </a:r>
            <a:r>
              <a:rPr i="1" lang="en-US" sz="3400">
                <a:solidFill>
                  <a:srgbClr val="2DB4B4"/>
                </a:solidFill>
                <a:latin typeface="Calibri"/>
                <a:ea typeface="Calibri"/>
                <a:cs typeface="Calibri"/>
                <a:sym typeface="Calibri"/>
              </a:rPr>
              <a:t>I see a beautiful city and a brilliant people </a:t>
            </a:r>
            <a:r>
              <a:rPr b="1" i="1" lang="en-US" sz="3700">
                <a:solidFill>
                  <a:srgbClr val="2DB4B4"/>
                </a:solidFill>
                <a:latin typeface="Calibri"/>
                <a:ea typeface="Calibri"/>
                <a:cs typeface="Calibri"/>
                <a:sym typeface="Calibri"/>
              </a:rPr>
              <a:t>rising</a:t>
            </a:r>
            <a:r>
              <a:rPr i="1" lang="en-US" sz="3400">
                <a:solidFill>
                  <a:srgbClr val="2DB4B4"/>
                </a:solidFill>
                <a:latin typeface="Calibri"/>
                <a:ea typeface="Calibri"/>
                <a:cs typeface="Calibri"/>
                <a:sym typeface="Calibri"/>
              </a:rPr>
              <a:t>…</a:t>
            </a:r>
            <a:endParaRPr i="1" sz="3400">
              <a:solidFill>
                <a:srgbClr val="2DB4B4"/>
              </a:solidFill>
              <a:latin typeface="Calibri"/>
              <a:ea typeface="Calibri"/>
              <a:cs typeface="Calibri"/>
              <a:sym typeface="Calibri"/>
            </a:endParaRPr>
          </a:p>
          <a:p>
            <a:pPr indent="-38100" lvl="0" marL="228600" marR="0" rtl="0" algn="l">
              <a:lnSpc>
                <a:spcPct val="90000"/>
              </a:lnSpc>
              <a:spcBef>
                <a:spcPts val="1000"/>
              </a:spcBef>
              <a:spcAft>
                <a:spcPts val="0"/>
              </a:spcAft>
              <a:buClr>
                <a:schemeClr val="dk1"/>
              </a:buClr>
              <a:buSzPts val="3000"/>
              <a:buFont typeface="Arial"/>
              <a:buNone/>
            </a:pPr>
            <a:r>
              <a:rPr i="1" lang="en-US" sz="3400">
                <a:solidFill>
                  <a:srgbClr val="2DB4B4"/>
                </a:solidFill>
                <a:latin typeface="Calibri"/>
                <a:ea typeface="Calibri"/>
                <a:cs typeface="Calibri"/>
                <a:sym typeface="Calibri"/>
              </a:rPr>
              <a:t>I see the lives...</a:t>
            </a:r>
            <a:r>
              <a:rPr b="1" i="1" lang="en-US" sz="3700">
                <a:solidFill>
                  <a:srgbClr val="2DB4B4"/>
                </a:solidFill>
                <a:latin typeface="Calibri"/>
                <a:ea typeface="Calibri"/>
                <a:cs typeface="Calibri"/>
                <a:sym typeface="Calibri"/>
              </a:rPr>
              <a:t>peaceful</a:t>
            </a:r>
            <a:r>
              <a:rPr i="1" lang="en-US" sz="3400">
                <a:solidFill>
                  <a:srgbClr val="2DB4B4"/>
                </a:solidFill>
                <a:latin typeface="Calibri"/>
                <a:ea typeface="Calibri"/>
                <a:cs typeface="Calibri"/>
                <a:sym typeface="Calibri"/>
              </a:rPr>
              <a:t>, useful, prosperous and happy. I see...</a:t>
            </a:r>
            <a:r>
              <a:rPr b="1" i="1" lang="en-US" sz="3700">
                <a:solidFill>
                  <a:srgbClr val="2DB4B4"/>
                </a:solidFill>
                <a:latin typeface="Calibri"/>
                <a:ea typeface="Calibri"/>
                <a:cs typeface="Calibri"/>
                <a:sym typeface="Calibri"/>
              </a:rPr>
              <a:t>a sanctuary</a:t>
            </a:r>
            <a:r>
              <a:rPr i="1" lang="en-US" sz="3400">
                <a:solidFill>
                  <a:srgbClr val="2DB4B4"/>
                </a:solidFill>
                <a:latin typeface="Calibri"/>
                <a:ea typeface="Calibri"/>
                <a:cs typeface="Calibri"/>
                <a:sym typeface="Calibri"/>
              </a:rPr>
              <a:t>.”</a:t>
            </a:r>
            <a:endParaRPr i="1" sz="3400">
              <a:solidFill>
                <a:srgbClr val="2DB4B4"/>
              </a:solidFill>
              <a:latin typeface="Calibri"/>
              <a:ea typeface="Calibri"/>
              <a:cs typeface="Calibri"/>
              <a:sym typeface="Calibri"/>
            </a:endParaRPr>
          </a:p>
          <a:p>
            <a:pPr indent="-38100" lvl="0" marL="228600" marR="0" rtl="0" algn="l">
              <a:lnSpc>
                <a:spcPct val="90000"/>
              </a:lnSpc>
              <a:spcBef>
                <a:spcPts val="1000"/>
              </a:spcBef>
              <a:spcAft>
                <a:spcPts val="0"/>
              </a:spcAft>
              <a:buClr>
                <a:schemeClr val="dk1"/>
              </a:buClr>
              <a:buSzPts val="3000"/>
              <a:buFont typeface="Arial"/>
              <a:buNone/>
            </a:pPr>
            <a:r>
              <a:t/>
            </a:r>
            <a:endParaRPr i="1" sz="100">
              <a:solidFill>
                <a:srgbClr val="2DB4B4"/>
              </a:solidFill>
              <a:latin typeface="Calibri"/>
              <a:ea typeface="Calibri"/>
              <a:cs typeface="Calibri"/>
              <a:sym typeface="Calibri"/>
            </a:endParaRPr>
          </a:p>
          <a:p>
            <a:pPr indent="-368300" lvl="1" marL="914400" marR="0" rtl="0" algn="l">
              <a:lnSpc>
                <a:spcPct val="90000"/>
              </a:lnSpc>
              <a:spcBef>
                <a:spcPts val="1000"/>
              </a:spcBef>
              <a:spcAft>
                <a:spcPts val="0"/>
              </a:spcAft>
              <a:buClr>
                <a:srgbClr val="2DB4B4"/>
              </a:buClr>
              <a:buSzPts val="2200"/>
              <a:buFont typeface="Calibri"/>
              <a:buChar char="-"/>
            </a:pPr>
            <a:r>
              <a:rPr i="1" lang="en-US" sz="2200">
                <a:solidFill>
                  <a:srgbClr val="2DB4B4"/>
                </a:solidFill>
                <a:latin typeface="Calibri"/>
                <a:ea typeface="Calibri"/>
                <a:cs typeface="Calibri"/>
                <a:sym typeface="Calibri"/>
              </a:rPr>
              <a:t>Charles Dickens, A Tale of Two Cities</a:t>
            </a:r>
            <a:endParaRPr i="1" sz="2200">
              <a:solidFill>
                <a:srgbClr val="2DB4B4"/>
              </a:solidFill>
              <a:latin typeface="Calibri"/>
              <a:ea typeface="Calibri"/>
              <a:cs typeface="Calibri"/>
              <a:sym typeface="Calibri"/>
            </a:endParaRPr>
          </a:p>
        </p:txBody>
      </p:sp>
      <p:pic>
        <p:nvPicPr>
          <p:cNvPr id="620" name="Google Shape;620;p15"/>
          <p:cNvPicPr preferRelativeResize="0"/>
          <p:nvPr/>
        </p:nvPicPr>
        <p:blipFill>
          <a:blip r:embed="rId3">
            <a:alphaModFix/>
          </a:blip>
          <a:stretch>
            <a:fillRect/>
          </a:stretch>
        </p:blipFill>
        <p:spPr>
          <a:xfrm>
            <a:off x="6096000" y="0"/>
            <a:ext cx="6096001" cy="55895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19"/>
                                        </p:tgtEl>
                                        <p:attrNameLst>
                                          <p:attrName>style.visibility</p:attrName>
                                        </p:attrNameLst>
                                      </p:cBhvr>
                                      <p:to>
                                        <p:strVal val="visible"/>
                                      </p:to>
                                    </p:set>
                                    <p:animEffect filter="fade" transition="in">
                                      <p:cBhvr>
                                        <p:cTn dur="1000"/>
                                        <p:tgtEl>
                                          <p:spTgt spid="61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5" name="Shape 625"/>
        <p:cNvGrpSpPr/>
        <p:nvPr/>
      </p:nvGrpSpPr>
      <p:grpSpPr>
        <a:xfrm>
          <a:off x="0" y="0"/>
          <a:ext cx="0" cy="0"/>
          <a:chOff x="0" y="0"/>
          <a:chExt cx="0" cy="0"/>
        </a:xfrm>
      </p:grpSpPr>
      <p:sp>
        <p:nvSpPr>
          <p:cNvPr id="626" name="Google Shape;626;p16"/>
          <p:cNvSpPr txBox="1"/>
          <p:nvPr>
            <p:ph type="title"/>
          </p:nvPr>
        </p:nvSpPr>
        <p:spPr>
          <a:xfrm>
            <a:off x="831850" y="182563"/>
            <a:ext cx="10515600" cy="940181"/>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orbel"/>
              <a:buNone/>
            </a:pPr>
            <a:r>
              <a:rPr lang="en-US"/>
              <a:t>THANK YOU!</a:t>
            </a:r>
            <a:endParaRPr/>
          </a:p>
        </p:txBody>
      </p:sp>
      <p:sp>
        <p:nvSpPr>
          <p:cNvPr id="627" name="Google Shape;627;p16"/>
          <p:cNvSpPr txBox="1"/>
          <p:nvPr>
            <p:ph idx="1" type="body"/>
          </p:nvPr>
        </p:nvSpPr>
        <p:spPr>
          <a:xfrm>
            <a:off x="2139388" y="1154832"/>
            <a:ext cx="7900525" cy="76446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000"/>
              <a:buNone/>
            </a:pPr>
            <a:r>
              <a:rPr lang="en-US" sz="3000"/>
              <a:t>Questions?</a:t>
            </a:r>
            <a:endParaRPr/>
          </a:p>
        </p:txBody>
      </p:sp>
      <p:pic>
        <p:nvPicPr>
          <p:cNvPr id="628" name="Google Shape;628;p16"/>
          <p:cNvPicPr preferRelativeResize="0"/>
          <p:nvPr/>
        </p:nvPicPr>
        <p:blipFill rotWithShape="1">
          <a:blip r:embed="rId3">
            <a:alphaModFix/>
          </a:blip>
          <a:srcRect b="4351" l="0" r="0" t="0"/>
          <a:stretch/>
        </p:blipFill>
        <p:spPr>
          <a:xfrm>
            <a:off x="2738800" y="2071700"/>
            <a:ext cx="6783900" cy="47239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3" name="Shape 633"/>
        <p:cNvGrpSpPr/>
        <p:nvPr/>
      </p:nvGrpSpPr>
      <p:grpSpPr>
        <a:xfrm>
          <a:off x="0" y="0"/>
          <a:ext cx="0" cy="0"/>
          <a:chOff x="0" y="0"/>
          <a:chExt cx="0" cy="0"/>
        </a:xfrm>
      </p:grpSpPr>
      <p:sp>
        <p:nvSpPr>
          <p:cNvPr id="634" name="Google Shape;634;gce786b1228_6_41"/>
          <p:cNvSpPr txBox="1"/>
          <p:nvPr>
            <p:ph type="title"/>
          </p:nvPr>
        </p:nvSpPr>
        <p:spPr>
          <a:xfrm>
            <a:off x="831850" y="182563"/>
            <a:ext cx="10515600" cy="9402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lt1"/>
              </a:buClr>
              <a:buSzPts val="4000"/>
              <a:buFont typeface="Corbel"/>
              <a:buNone/>
            </a:pPr>
            <a:r>
              <a:rPr lang="en-US"/>
              <a:t>APPENDIX</a:t>
            </a:r>
            <a:endParaRPr/>
          </a:p>
        </p:txBody>
      </p:sp>
      <p:sp>
        <p:nvSpPr>
          <p:cNvPr id="635" name="Google Shape;635;gce786b1228_6_41"/>
          <p:cNvSpPr txBox="1"/>
          <p:nvPr>
            <p:ph idx="1" type="body"/>
          </p:nvPr>
        </p:nvSpPr>
        <p:spPr>
          <a:xfrm>
            <a:off x="2139388" y="1154832"/>
            <a:ext cx="7900500" cy="764400"/>
          </a:xfrm>
          <a:prstGeom prst="rect">
            <a:avLst/>
          </a:prstGeom>
          <a:noFill/>
          <a:ln>
            <a:noFill/>
          </a:ln>
        </p:spPr>
        <p:txBody>
          <a:bodyPr anchorCtr="0" anchor="t" bIns="45700" lIns="91425" spcFirstLastPara="1" rIns="91425" wrap="square" tIns="45700">
            <a:normAutofit/>
          </a:bodyPr>
          <a:lstStyle/>
          <a:p>
            <a:pPr indent="0" lvl="0" marL="0" rtl="0" algn="ctr">
              <a:lnSpc>
                <a:spcPct val="90000"/>
              </a:lnSpc>
              <a:spcBef>
                <a:spcPts val="0"/>
              </a:spcBef>
              <a:spcAft>
                <a:spcPts val="0"/>
              </a:spcAft>
              <a:buClr>
                <a:schemeClr val="lt1"/>
              </a:buClr>
              <a:buSzPts val="3000"/>
              <a:buNone/>
            </a:pPr>
            <a:r>
              <a:t/>
            </a:r>
            <a:endParaRPr/>
          </a:p>
        </p:txBody>
      </p:sp>
      <p:pic>
        <p:nvPicPr>
          <p:cNvPr id="636" name="Google Shape;636;gce786b1228_6_41"/>
          <p:cNvPicPr preferRelativeResize="0"/>
          <p:nvPr/>
        </p:nvPicPr>
        <p:blipFill rotWithShape="1">
          <a:blip r:embed="rId3">
            <a:alphaModFix/>
          </a:blip>
          <a:srcRect b="4351" l="0" r="0" t="0"/>
          <a:stretch/>
        </p:blipFill>
        <p:spPr>
          <a:xfrm>
            <a:off x="2738800" y="2071700"/>
            <a:ext cx="6783900" cy="47239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1" name="Shape 641"/>
        <p:cNvGrpSpPr/>
        <p:nvPr/>
      </p:nvGrpSpPr>
      <p:grpSpPr>
        <a:xfrm>
          <a:off x="0" y="0"/>
          <a:ext cx="0" cy="0"/>
          <a:chOff x="0" y="0"/>
          <a:chExt cx="0" cy="0"/>
        </a:xfrm>
      </p:grpSpPr>
      <p:sp>
        <p:nvSpPr>
          <p:cNvPr id="642" name="Google Shape;642;g7a0bcfd04c_0_229"/>
          <p:cNvSpPr txBox="1"/>
          <p:nvPr>
            <p:ph type="title"/>
          </p:nvPr>
        </p:nvSpPr>
        <p:spPr>
          <a:xfrm>
            <a:off x="520638" y="1523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800">
                <a:solidFill>
                  <a:srgbClr val="2C587C"/>
                </a:solidFill>
              </a:rPr>
              <a:t>Population by Community Area: 2015 - 2018</a:t>
            </a:r>
            <a:endParaRPr sz="2800">
              <a:solidFill>
                <a:srgbClr val="2C587C"/>
              </a:solidFill>
            </a:endParaRPr>
          </a:p>
        </p:txBody>
      </p:sp>
      <p:sp>
        <p:nvSpPr>
          <p:cNvPr id="643" name="Google Shape;643;g7a0bcfd04c_0_229"/>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644" name="Google Shape;644;g7a0bcfd04c_0_229"/>
          <p:cNvCxnSpPr/>
          <p:nvPr/>
        </p:nvCxnSpPr>
        <p:spPr>
          <a:xfrm>
            <a:off x="546650" y="5777575"/>
            <a:ext cx="10717800" cy="49800"/>
          </a:xfrm>
          <a:prstGeom prst="straightConnector1">
            <a:avLst/>
          </a:prstGeom>
          <a:noFill/>
          <a:ln cap="flat" cmpd="sng" w="19050">
            <a:solidFill>
              <a:srgbClr val="33CCCC"/>
            </a:solidFill>
            <a:prstDash val="solid"/>
            <a:round/>
            <a:headEnd len="med" w="med" type="none"/>
            <a:tailEnd len="med" w="med" type="none"/>
          </a:ln>
        </p:spPr>
      </p:cxnSp>
      <p:pic>
        <p:nvPicPr>
          <p:cNvPr id="645" name="Google Shape;645;g7a0bcfd04c_0_229"/>
          <p:cNvPicPr preferRelativeResize="0"/>
          <p:nvPr/>
        </p:nvPicPr>
        <p:blipFill>
          <a:blip r:embed="rId3">
            <a:alphaModFix/>
          </a:blip>
          <a:stretch>
            <a:fillRect/>
          </a:stretch>
        </p:blipFill>
        <p:spPr>
          <a:xfrm>
            <a:off x="152400" y="1225200"/>
            <a:ext cx="11749550" cy="43999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sp>
        <p:nvSpPr>
          <p:cNvPr id="225" name="Google Shape;225;gc9159d5c10_0_72"/>
          <p:cNvSpPr/>
          <p:nvPr/>
        </p:nvSpPr>
        <p:spPr>
          <a:xfrm>
            <a:off x="0" y="2629975"/>
            <a:ext cx="12192000" cy="36273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6" name="Google Shape;226;gc9159d5c10_0_72"/>
          <p:cNvSpPr txBox="1"/>
          <p:nvPr>
            <p:ph type="title"/>
          </p:nvPr>
        </p:nvSpPr>
        <p:spPr>
          <a:xfrm>
            <a:off x="363550" y="1358700"/>
            <a:ext cx="115002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PROBLEM OF PRACTICE</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t/>
            </a:r>
            <a:endParaRPr sz="200">
              <a:solidFill>
                <a:srgbClr val="2C587C"/>
              </a:solidFill>
            </a:endParaRPr>
          </a:p>
          <a:p>
            <a:pPr indent="0" lvl="0" marL="0" rtl="0" algn="l">
              <a:lnSpc>
                <a:spcPct val="90000"/>
              </a:lnSpc>
              <a:spcBef>
                <a:spcPts val="0"/>
              </a:spcBef>
              <a:spcAft>
                <a:spcPts val="0"/>
              </a:spcAft>
              <a:buClr>
                <a:srgbClr val="2C587C"/>
              </a:buClr>
              <a:buSzPts val="3200"/>
              <a:buFont typeface="Corbel"/>
              <a:buNone/>
            </a:pPr>
            <a:r>
              <a:t/>
            </a:r>
            <a:endParaRPr b="0" sz="1100">
              <a:solidFill>
                <a:srgbClr val="000000"/>
              </a:solidFill>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b="0" i="1" lang="en-US" sz="2500">
                <a:solidFill>
                  <a:srgbClr val="2DB4B4"/>
                </a:solidFill>
                <a:highlight>
                  <a:srgbClr val="FFFFFF"/>
                </a:highlight>
                <a:latin typeface="Calibri"/>
                <a:ea typeface="Calibri"/>
                <a:cs typeface="Calibri"/>
                <a:sym typeface="Calibri"/>
              </a:rPr>
              <a:t>“It was the best of times, it was the worst of times...it was the season of </a:t>
            </a:r>
            <a:r>
              <a:rPr i="1" lang="en-US" sz="2900">
                <a:solidFill>
                  <a:srgbClr val="2DB4B4"/>
                </a:solidFill>
                <a:highlight>
                  <a:srgbClr val="FFFFFF"/>
                </a:highlight>
                <a:latin typeface="Calibri"/>
                <a:ea typeface="Calibri"/>
                <a:cs typeface="Calibri"/>
                <a:sym typeface="Calibri"/>
              </a:rPr>
              <a:t>light</a:t>
            </a:r>
            <a:r>
              <a:rPr i="1" lang="en-US" sz="2800">
                <a:solidFill>
                  <a:srgbClr val="2DB4B4"/>
                </a:solidFill>
                <a:highlight>
                  <a:srgbClr val="FFFFFF"/>
                </a:highlight>
                <a:latin typeface="Calibri"/>
                <a:ea typeface="Calibri"/>
                <a:cs typeface="Calibri"/>
                <a:sym typeface="Calibri"/>
              </a:rPr>
              <a:t>,</a:t>
            </a:r>
            <a:r>
              <a:rPr b="0" i="1" lang="en-US" sz="2500">
                <a:solidFill>
                  <a:srgbClr val="2DB4B4"/>
                </a:solidFill>
                <a:highlight>
                  <a:srgbClr val="FFFFFF"/>
                </a:highlight>
                <a:latin typeface="Calibri"/>
                <a:ea typeface="Calibri"/>
                <a:cs typeface="Calibri"/>
                <a:sym typeface="Calibri"/>
              </a:rPr>
              <a:t> it was the season of </a:t>
            </a:r>
            <a:r>
              <a:rPr i="1" lang="en-US" sz="2900">
                <a:solidFill>
                  <a:srgbClr val="2DB4B4"/>
                </a:solidFill>
                <a:highlight>
                  <a:srgbClr val="FFFFFF"/>
                </a:highlight>
                <a:latin typeface="Calibri"/>
                <a:ea typeface="Calibri"/>
                <a:cs typeface="Calibri"/>
                <a:sym typeface="Calibri"/>
              </a:rPr>
              <a:t>darkness</a:t>
            </a:r>
            <a:r>
              <a:rPr b="0" i="1" lang="en-US" sz="2500">
                <a:solidFill>
                  <a:srgbClr val="2DB4B4"/>
                </a:solidFill>
                <a:highlight>
                  <a:srgbClr val="FFFFFF"/>
                </a:highlight>
                <a:latin typeface="Calibri"/>
                <a:ea typeface="Calibri"/>
                <a:cs typeface="Calibri"/>
                <a:sym typeface="Calibri"/>
              </a:rPr>
              <a:t>, it was the spring of </a:t>
            </a:r>
            <a:r>
              <a:rPr i="1" lang="en-US" sz="2900">
                <a:solidFill>
                  <a:srgbClr val="2DB4B4"/>
                </a:solidFill>
                <a:highlight>
                  <a:srgbClr val="FFFFFF"/>
                </a:highlight>
                <a:latin typeface="Calibri"/>
                <a:ea typeface="Calibri"/>
                <a:cs typeface="Calibri"/>
                <a:sym typeface="Calibri"/>
              </a:rPr>
              <a:t>hope</a:t>
            </a:r>
            <a:r>
              <a:rPr b="0" i="1" lang="en-US" sz="2500">
                <a:solidFill>
                  <a:srgbClr val="2DB4B4"/>
                </a:solidFill>
                <a:highlight>
                  <a:srgbClr val="FFFFFF"/>
                </a:highlight>
                <a:latin typeface="Calibri"/>
                <a:ea typeface="Calibri"/>
                <a:cs typeface="Calibri"/>
                <a:sym typeface="Calibri"/>
              </a:rPr>
              <a:t>, it was the winter of </a:t>
            </a:r>
            <a:r>
              <a:rPr i="1" lang="en-US" sz="2900">
                <a:solidFill>
                  <a:srgbClr val="2DB4B4"/>
                </a:solidFill>
                <a:highlight>
                  <a:srgbClr val="FFFFFF"/>
                </a:highlight>
                <a:latin typeface="Calibri"/>
                <a:ea typeface="Calibri"/>
                <a:cs typeface="Calibri"/>
                <a:sym typeface="Calibri"/>
              </a:rPr>
              <a:t>despair</a:t>
            </a:r>
            <a:r>
              <a:rPr i="1" lang="en-US" sz="2800">
                <a:solidFill>
                  <a:srgbClr val="2DB4B4"/>
                </a:solidFill>
                <a:highlight>
                  <a:srgbClr val="FFFFFF"/>
                </a:highlight>
                <a:latin typeface="Calibri"/>
                <a:ea typeface="Calibri"/>
                <a:cs typeface="Calibri"/>
                <a:sym typeface="Calibri"/>
              </a:rPr>
              <a:t>.</a:t>
            </a:r>
            <a:r>
              <a:rPr b="0" i="1" lang="en-US" sz="2500">
                <a:solidFill>
                  <a:srgbClr val="2DB4B4"/>
                </a:solidFill>
                <a:highlight>
                  <a:srgbClr val="FFFFFF"/>
                </a:highlight>
                <a:latin typeface="Calibri"/>
                <a:ea typeface="Calibri"/>
                <a:cs typeface="Calibri"/>
                <a:sym typeface="Calibri"/>
              </a:rPr>
              <a:t>”</a:t>
            </a:r>
            <a:r>
              <a:rPr b="0" i="1" lang="en-US" sz="2600">
                <a:solidFill>
                  <a:srgbClr val="2DB4B4"/>
                </a:solidFill>
                <a:highlight>
                  <a:srgbClr val="FFFFFF"/>
                </a:highlight>
                <a:latin typeface="Calibri"/>
                <a:ea typeface="Calibri"/>
                <a:cs typeface="Calibri"/>
                <a:sym typeface="Calibri"/>
              </a:rPr>
              <a:t> </a:t>
            </a:r>
            <a:r>
              <a:rPr b="0" lang="en-US" sz="2600">
                <a:solidFill>
                  <a:srgbClr val="2DB4B4"/>
                </a:solidFill>
                <a:highlight>
                  <a:srgbClr val="FFFFFF"/>
                </a:highlight>
                <a:latin typeface="Calibri"/>
                <a:ea typeface="Calibri"/>
                <a:cs typeface="Calibri"/>
                <a:sym typeface="Calibri"/>
              </a:rPr>
              <a:t>  </a:t>
            </a:r>
            <a:endParaRPr b="0" sz="2600">
              <a:solidFill>
                <a:srgbClr val="2DB4B4"/>
              </a:solidFill>
              <a:highlight>
                <a:srgbClr val="FFFFFF"/>
              </a:highlight>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t/>
            </a:r>
            <a:endParaRPr sz="700">
              <a:solidFill>
                <a:srgbClr val="2DB4B4"/>
              </a:solidFill>
              <a:highlight>
                <a:srgbClr val="FFFFFF"/>
              </a:highlight>
              <a:latin typeface="Calibri"/>
              <a:ea typeface="Calibri"/>
              <a:cs typeface="Calibri"/>
              <a:sym typeface="Calibri"/>
            </a:endParaRPr>
          </a:p>
          <a:p>
            <a:pPr indent="0" lvl="0" marL="0" rtl="0" algn="l">
              <a:lnSpc>
                <a:spcPct val="100000"/>
              </a:lnSpc>
              <a:spcBef>
                <a:spcPts val="0"/>
              </a:spcBef>
              <a:spcAft>
                <a:spcPts val="0"/>
              </a:spcAft>
              <a:buClr>
                <a:schemeClr val="dk1"/>
              </a:buClr>
              <a:buSzPts val="1100"/>
              <a:buFont typeface="Arial"/>
              <a:buNone/>
            </a:pPr>
            <a:r>
              <a:rPr i="1" lang="en-US" sz="2500">
                <a:solidFill>
                  <a:srgbClr val="2DB4B4"/>
                </a:solidFill>
                <a:highlight>
                  <a:srgbClr val="FFFFFF"/>
                </a:highlight>
                <a:latin typeface="Calibri"/>
                <a:ea typeface="Calibri"/>
                <a:cs typeface="Calibri"/>
                <a:sym typeface="Calibri"/>
              </a:rPr>
              <a:t>                                                                             </a:t>
            </a:r>
            <a:r>
              <a:rPr b="0" i="1" lang="en-US" sz="2500">
                <a:solidFill>
                  <a:srgbClr val="2DB4B4"/>
                </a:solidFill>
                <a:highlight>
                  <a:srgbClr val="FFFFFF"/>
                </a:highlight>
                <a:latin typeface="Calibri"/>
                <a:ea typeface="Calibri"/>
                <a:cs typeface="Calibri"/>
                <a:sym typeface="Calibri"/>
              </a:rPr>
              <a:t>    </a:t>
            </a:r>
            <a:r>
              <a:rPr b="0" i="1" lang="en-US" sz="2400">
                <a:solidFill>
                  <a:srgbClr val="2DB4B4"/>
                </a:solidFill>
                <a:highlight>
                  <a:srgbClr val="FFFFFF"/>
                </a:highlight>
                <a:latin typeface="Calibri"/>
                <a:ea typeface="Calibri"/>
                <a:cs typeface="Calibri"/>
                <a:sym typeface="Calibri"/>
              </a:rPr>
              <a:t>- Charles Dickens, A Tale of Two Cities</a:t>
            </a:r>
            <a:endParaRPr b="0" i="1" sz="2400">
              <a:solidFill>
                <a:srgbClr val="2DB4B4"/>
              </a:solidFill>
              <a:latin typeface="Calibri"/>
              <a:ea typeface="Calibri"/>
              <a:cs typeface="Calibri"/>
              <a:sym typeface="Calibri"/>
            </a:endParaRPr>
          </a:p>
        </p:txBody>
      </p:sp>
      <p:sp>
        <p:nvSpPr>
          <p:cNvPr id="227" name="Google Shape;227;gc9159d5c10_0_72"/>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descr="A picture containing text, road, outdoor, street&#10;&#10;Description automatically generated" id="228" name="Google Shape;228;gc9159d5c10_0_72"/>
          <p:cNvPicPr preferRelativeResize="0"/>
          <p:nvPr/>
        </p:nvPicPr>
        <p:blipFill rotWithShape="1">
          <a:blip r:embed="rId3">
            <a:alphaModFix/>
          </a:blip>
          <a:srcRect b="9954" l="2538" r="4152" t="5104"/>
          <a:stretch/>
        </p:blipFill>
        <p:spPr>
          <a:xfrm>
            <a:off x="6168400" y="2913019"/>
            <a:ext cx="6033100" cy="3074783"/>
          </a:xfrm>
          <a:prstGeom prst="rect">
            <a:avLst/>
          </a:prstGeom>
          <a:noFill/>
          <a:ln cap="flat" cmpd="dbl" w="9525">
            <a:solidFill>
              <a:srgbClr val="33CCCC"/>
            </a:solidFill>
            <a:prstDash val="solid"/>
            <a:round/>
            <a:headEnd len="sm" w="sm" type="none"/>
            <a:tailEnd len="sm" w="sm" type="none"/>
          </a:ln>
        </p:spPr>
      </p:pic>
      <p:pic>
        <p:nvPicPr>
          <p:cNvPr descr="A city skyline with a body of water in the foreground&#10;&#10;Description automatically generated with low confidence" id="229" name="Google Shape;229;gc9159d5c10_0_72"/>
          <p:cNvPicPr preferRelativeResize="0"/>
          <p:nvPr/>
        </p:nvPicPr>
        <p:blipFill rotWithShape="1">
          <a:blip r:embed="rId4">
            <a:alphaModFix/>
          </a:blip>
          <a:srcRect b="10873" l="0" r="3025" t="1152"/>
          <a:stretch/>
        </p:blipFill>
        <p:spPr>
          <a:xfrm>
            <a:off x="0" y="2911494"/>
            <a:ext cx="6033097" cy="3074782"/>
          </a:xfrm>
          <a:prstGeom prst="rect">
            <a:avLst/>
          </a:prstGeom>
          <a:noFill/>
          <a:ln cap="flat" cmpd="dbl" w="9525">
            <a:solidFill>
              <a:srgbClr val="33CCCC"/>
            </a:solidFill>
            <a:prstDash val="solid"/>
            <a:round/>
            <a:headEnd len="sm" w="sm" type="none"/>
            <a:tailEnd len="sm" w="sm" type="none"/>
          </a:ln>
        </p:spPr>
      </p:pic>
      <p:cxnSp>
        <p:nvCxnSpPr>
          <p:cNvPr id="230" name="Google Shape;230;gc9159d5c10_0_72"/>
          <p:cNvCxnSpPr/>
          <p:nvPr/>
        </p:nvCxnSpPr>
        <p:spPr>
          <a:xfrm flipH="1">
            <a:off x="6065850" y="2652900"/>
            <a:ext cx="40500" cy="3611700"/>
          </a:xfrm>
          <a:prstGeom prst="straightConnector1">
            <a:avLst/>
          </a:prstGeom>
          <a:noFill/>
          <a:ln cap="flat" cmpd="sng" w="76200">
            <a:solidFill>
              <a:srgbClr val="D9D9D9"/>
            </a:solidFill>
            <a:prstDash val="solid"/>
            <a:round/>
            <a:headEnd len="med" w="med" type="none"/>
            <a:tailEnd len="med" w="med" type="none"/>
          </a:ln>
        </p:spPr>
      </p:cxn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sp>
        <p:nvSpPr>
          <p:cNvPr id="651" name="Google Shape;651;gcaf80646e9_0_0"/>
          <p:cNvSpPr txBox="1"/>
          <p:nvPr>
            <p:ph type="title"/>
          </p:nvPr>
        </p:nvSpPr>
        <p:spPr>
          <a:xfrm>
            <a:off x="520638" y="1523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800">
                <a:solidFill>
                  <a:srgbClr val="2C587C"/>
                </a:solidFill>
              </a:rPr>
              <a:t>Total Crime Count </a:t>
            </a:r>
            <a:r>
              <a:rPr lang="en-US" sz="2800">
                <a:solidFill>
                  <a:srgbClr val="2C587C"/>
                </a:solidFill>
              </a:rPr>
              <a:t>by Community Area: 2015 - 2018</a:t>
            </a:r>
            <a:endParaRPr sz="2800">
              <a:solidFill>
                <a:srgbClr val="2C587C"/>
              </a:solidFill>
            </a:endParaRPr>
          </a:p>
        </p:txBody>
      </p:sp>
      <p:sp>
        <p:nvSpPr>
          <p:cNvPr id="652" name="Google Shape;652;gcaf80646e9_0_0"/>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653" name="Google Shape;653;gcaf80646e9_0_0"/>
          <p:cNvCxnSpPr/>
          <p:nvPr/>
        </p:nvCxnSpPr>
        <p:spPr>
          <a:xfrm>
            <a:off x="546650" y="5777575"/>
            <a:ext cx="10717800" cy="49800"/>
          </a:xfrm>
          <a:prstGeom prst="straightConnector1">
            <a:avLst/>
          </a:prstGeom>
          <a:noFill/>
          <a:ln cap="flat" cmpd="sng" w="19050">
            <a:solidFill>
              <a:srgbClr val="33CCCC"/>
            </a:solidFill>
            <a:prstDash val="solid"/>
            <a:round/>
            <a:headEnd len="med" w="med" type="none"/>
            <a:tailEnd len="med" w="med" type="none"/>
          </a:ln>
        </p:spPr>
      </p:cxnSp>
      <p:pic>
        <p:nvPicPr>
          <p:cNvPr id="654" name="Google Shape;654;gcaf80646e9_0_0"/>
          <p:cNvPicPr preferRelativeResize="0"/>
          <p:nvPr/>
        </p:nvPicPr>
        <p:blipFill>
          <a:blip r:embed="rId3">
            <a:alphaModFix/>
          </a:blip>
          <a:stretch>
            <a:fillRect/>
          </a:stretch>
        </p:blipFill>
        <p:spPr>
          <a:xfrm>
            <a:off x="1621150" y="1225188"/>
            <a:ext cx="8804800" cy="4400001"/>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9" name="Shape 659"/>
        <p:cNvGrpSpPr/>
        <p:nvPr/>
      </p:nvGrpSpPr>
      <p:grpSpPr>
        <a:xfrm>
          <a:off x="0" y="0"/>
          <a:ext cx="0" cy="0"/>
          <a:chOff x="0" y="0"/>
          <a:chExt cx="0" cy="0"/>
        </a:xfrm>
      </p:grpSpPr>
      <p:sp>
        <p:nvSpPr>
          <p:cNvPr id="660" name="Google Shape;660;g7a0bcfd120_0_89"/>
          <p:cNvSpPr txBox="1"/>
          <p:nvPr>
            <p:ph type="title"/>
          </p:nvPr>
        </p:nvSpPr>
        <p:spPr>
          <a:xfrm>
            <a:off x="520638" y="1523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DESCRIPTIVE STATIS</a:t>
            </a:r>
            <a:r>
              <a:rPr lang="en-US">
                <a:solidFill>
                  <a:srgbClr val="2C587C"/>
                </a:solidFill>
              </a:rPr>
              <a:t>TICS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800">
                <a:solidFill>
                  <a:srgbClr val="2C587C"/>
                </a:solidFill>
              </a:rPr>
              <a:t>Crime Count by Year</a:t>
            </a:r>
            <a:endParaRPr sz="2800">
              <a:solidFill>
                <a:srgbClr val="2C587C"/>
              </a:solidFill>
            </a:endParaRPr>
          </a:p>
        </p:txBody>
      </p:sp>
      <p:sp>
        <p:nvSpPr>
          <p:cNvPr id="661" name="Google Shape;661;g7a0bcfd120_0_89"/>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662" name="Google Shape;662;g7a0bcfd120_0_89"/>
          <p:cNvSpPr txBox="1"/>
          <p:nvPr/>
        </p:nvSpPr>
        <p:spPr>
          <a:xfrm>
            <a:off x="2854525" y="5785200"/>
            <a:ext cx="6850500" cy="8928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b="1" lang="en-US" sz="2300">
                <a:latin typeface="Calibri"/>
                <a:ea typeface="Calibri"/>
                <a:cs typeface="Calibri"/>
                <a:sym typeface="Calibri"/>
              </a:rPr>
              <a:t>Crime counts per year did not vary significantly by year</a:t>
            </a:r>
            <a:endParaRPr b="1" sz="2300">
              <a:latin typeface="Calibri"/>
              <a:ea typeface="Calibri"/>
              <a:cs typeface="Calibri"/>
              <a:sym typeface="Calibri"/>
            </a:endParaRPr>
          </a:p>
          <a:p>
            <a:pPr indent="0" lvl="0" marL="0" rtl="0" algn="ctr">
              <a:spcBef>
                <a:spcPts val="0"/>
              </a:spcBef>
              <a:spcAft>
                <a:spcPts val="0"/>
              </a:spcAft>
              <a:buNone/>
            </a:pPr>
            <a:r>
              <a:t/>
            </a:r>
            <a:endParaRPr sz="2300">
              <a:latin typeface="Calibri"/>
              <a:ea typeface="Calibri"/>
              <a:cs typeface="Calibri"/>
              <a:sym typeface="Calibri"/>
            </a:endParaRPr>
          </a:p>
        </p:txBody>
      </p:sp>
      <p:cxnSp>
        <p:nvCxnSpPr>
          <p:cNvPr id="663" name="Google Shape;663;g7a0bcfd120_0_89"/>
          <p:cNvCxnSpPr/>
          <p:nvPr/>
        </p:nvCxnSpPr>
        <p:spPr>
          <a:xfrm>
            <a:off x="775250" y="5777575"/>
            <a:ext cx="10717800" cy="49800"/>
          </a:xfrm>
          <a:prstGeom prst="straightConnector1">
            <a:avLst/>
          </a:prstGeom>
          <a:noFill/>
          <a:ln cap="flat" cmpd="sng" w="19050">
            <a:solidFill>
              <a:srgbClr val="33CCCC"/>
            </a:solidFill>
            <a:prstDash val="solid"/>
            <a:round/>
            <a:headEnd len="med" w="med" type="none"/>
            <a:tailEnd len="med" w="med" type="none"/>
          </a:ln>
        </p:spPr>
      </p:cxnSp>
      <p:pic>
        <p:nvPicPr>
          <p:cNvPr id="664" name="Google Shape;664;g7a0bcfd120_0_89"/>
          <p:cNvPicPr preferRelativeResize="0"/>
          <p:nvPr/>
        </p:nvPicPr>
        <p:blipFill>
          <a:blip r:embed="rId3">
            <a:alphaModFix/>
          </a:blip>
          <a:stretch>
            <a:fillRect/>
          </a:stretch>
        </p:blipFill>
        <p:spPr>
          <a:xfrm>
            <a:off x="2157500" y="1225208"/>
            <a:ext cx="8244550" cy="439997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ce786b1228_8_105"/>
          <p:cNvSpPr txBox="1"/>
          <p:nvPr>
            <p:ph type="title"/>
          </p:nvPr>
        </p:nvSpPr>
        <p:spPr>
          <a:xfrm>
            <a:off x="407588" y="-184929"/>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APPENDIX: LINEAR MODEL #5 </a:t>
            </a:r>
            <a:endParaRPr/>
          </a:p>
        </p:txBody>
      </p:sp>
      <p:sp>
        <p:nvSpPr>
          <p:cNvPr id="671" name="Google Shape;671;gce786b1228_8_105"/>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72" name="Google Shape;672;gce786b1228_8_105"/>
          <p:cNvPicPr preferRelativeResize="0"/>
          <p:nvPr/>
        </p:nvPicPr>
        <p:blipFill>
          <a:blip r:embed="rId3">
            <a:alphaModFix/>
          </a:blip>
          <a:stretch>
            <a:fillRect/>
          </a:stretch>
        </p:blipFill>
        <p:spPr>
          <a:xfrm>
            <a:off x="2138925" y="1017725"/>
            <a:ext cx="7262875" cy="5438026"/>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ce786b1228_6_1"/>
          <p:cNvSpPr txBox="1"/>
          <p:nvPr>
            <p:ph type="title"/>
          </p:nvPr>
        </p:nvSpPr>
        <p:spPr>
          <a:xfrm>
            <a:off x="407588" y="-184929"/>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APPENDIX: CROSS VALIDATION &amp; RANGE OF RMSE </a:t>
            </a:r>
            <a:endParaRPr/>
          </a:p>
        </p:txBody>
      </p:sp>
      <p:sp>
        <p:nvSpPr>
          <p:cNvPr id="679" name="Google Shape;679;gce786b1228_6_1"/>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cxnSp>
        <p:nvCxnSpPr>
          <p:cNvPr id="680" name="Google Shape;680;gce786b1228_6_1"/>
          <p:cNvCxnSpPr/>
          <p:nvPr/>
        </p:nvCxnSpPr>
        <p:spPr>
          <a:xfrm>
            <a:off x="546650" y="5777575"/>
            <a:ext cx="10717800" cy="49800"/>
          </a:xfrm>
          <a:prstGeom prst="straightConnector1">
            <a:avLst/>
          </a:prstGeom>
          <a:noFill/>
          <a:ln cap="flat" cmpd="sng" w="19050">
            <a:solidFill>
              <a:srgbClr val="33CCCC"/>
            </a:solidFill>
            <a:prstDash val="solid"/>
            <a:round/>
            <a:headEnd len="med" w="med" type="none"/>
            <a:tailEnd len="med" w="med" type="none"/>
          </a:ln>
        </p:spPr>
      </p:cxnSp>
      <p:pic>
        <p:nvPicPr>
          <p:cNvPr id="681" name="Google Shape;681;gce786b1228_6_1"/>
          <p:cNvPicPr preferRelativeResize="0"/>
          <p:nvPr/>
        </p:nvPicPr>
        <p:blipFill>
          <a:blip r:embed="rId3">
            <a:alphaModFix/>
          </a:blip>
          <a:stretch>
            <a:fillRect/>
          </a:stretch>
        </p:blipFill>
        <p:spPr>
          <a:xfrm>
            <a:off x="2184987" y="1063450"/>
            <a:ext cx="7228823" cy="4386151"/>
          </a:xfrm>
          <a:prstGeom prst="rect">
            <a:avLst/>
          </a:prstGeom>
          <a:noFill/>
          <a:ln>
            <a:noFill/>
          </a:ln>
        </p:spPr>
      </p:pic>
      <p:graphicFrame>
        <p:nvGraphicFramePr>
          <p:cNvPr id="682" name="Google Shape;682;gce786b1228_6_1"/>
          <p:cNvGraphicFramePr/>
          <p:nvPr/>
        </p:nvGraphicFramePr>
        <p:xfrm>
          <a:off x="1940000" y="5950425"/>
          <a:ext cx="3000000" cy="3000000"/>
        </p:xfrm>
        <a:graphic>
          <a:graphicData uri="http://schemas.openxmlformats.org/drawingml/2006/table">
            <a:tbl>
              <a:tblPr>
                <a:noFill/>
                <a:tableStyleId>{7B56C31C-E7CA-481F-AAAA-7497A2007D79}</a:tableStyleId>
              </a:tblPr>
              <a:tblGrid>
                <a:gridCol w="1263325"/>
                <a:gridCol w="1263325"/>
                <a:gridCol w="1263325"/>
                <a:gridCol w="1263325"/>
                <a:gridCol w="1263325"/>
                <a:gridCol w="1263325"/>
              </a:tblGrid>
              <a:tr h="409725">
                <a:tc>
                  <a:txBody>
                    <a:bodyPr/>
                    <a:lstStyle/>
                    <a:p>
                      <a:pPr indent="0" lvl="0" marL="0" rtl="0" algn="ctr">
                        <a:spcBef>
                          <a:spcPts val="0"/>
                        </a:spcBef>
                        <a:spcAft>
                          <a:spcPts val="0"/>
                        </a:spcAft>
                        <a:buNone/>
                      </a:pPr>
                      <a:r>
                        <a:rPr b="1" lang="en-US" sz="1500"/>
                        <a:t>Min</a:t>
                      </a:r>
                      <a:endParaRPr b="1" sz="1500"/>
                    </a:p>
                  </a:txBody>
                  <a:tcPr marT="91425" marB="91425" marR="91425" marL="91425">
                    <a:solidFill>
                      <a:srgbClr val="FFFFFF"/>
                    </a:solidFill>
                  </a:tcPr>
                </a:tc>
                <a:tc>
                  <a:txBody>
                    <a:bodyPr/>
                    <a:lstStyle/>
                    <a:p>
                      <a:pPr indent="0" lvl="0" marL="0" rtl="0" algn="ctr">
                        <a:spcBef>
                          <a:spcPts val="0"/>
                        </a:spcBef>
                        <a:spcAft>
                          <a:spcPts val="0"/>
                        </a:spcAft>
                        <a:buNone/>
                      </a:pPr>
                      <a:r>
                        <a:rPr b="1" lang="en-US" sz="1500"/>
                        <a:t>1st Quartile</a:t>
                      </a:r>
                      <a:endParaRPr b="1" sz="1500"/>
                    </a:p>
                  </a:txBody>
                  <a:tcPr marT="91425" marB="91425" marR="91425" marL="91425"/>
                </a:tc>
                <a:tc>
                  <a:txBody>
                    <a:bodyPr/>
                    <a:lstStyle/>
                    <a:p>
                      <a:pPr indent="0" lvl="0" marL="0" rtl="0" algn="ctr">
                        <a:spcBef>
                          <a:spcPts val="0"/>
                        </a:spcBef>
                        <a:spcAft>
                          <a:spcPts val="0"/>
                        </a:spcAft>
                        <a:buClr>
                          <a:schemeClr val="dk1"/>
                        </a:buClr>
                        <a:buSzPts val="1100"/>
                        <a:buFont typeface="Arial"/>
                        <a:buNone/>
                      </a:pPr>
                      <a:r>
                        <a:rPr b="1" lang="en-US" sz="1500">
                          <a:solidFill>
                            <a:schemeClr val="dk1"/>
                          </a:solidFill>
                        </a:rPr>
                        <a:t>Median</a:t>
                      </a:r>
                      <a:endParaRPr b="1" sz="1500"/>
                    </a:p>
                  </a:txBody>
                  <a:tcPr marT="91425" marB="91425" marR="91425" marL="91425"/>
                </a:tc>
                <a:tc>
                  <a:txBody>
                    <a:bodyPr/>
                    <a:lstStyle/>
                    <a:p>
                      <a:pPr indent="0" lvl="0" marL="0" rtl="0" algn="ctr">
                        <a:spcBef>
                          <a:spcPts val="0"/>
                        </a:spcBef>
                        <a:spcAft>
                          <a:spcPts val="0"/>
                        </a:spcAft>
                        <a:buNone/>
                      </a:pPr>
                      <a:r>
                        <a:rPr b="1" lang="en-US" sz="1500"/>
                        <a:t>Mean</a:t>
                      </a:r>
                      <a:endParaRPr b="1" sz="1500"/>
                    </a:p>
                  </a:txBody>
                  <a:tcPr marT="91425" marB="91425" marR="91425" marL="91425"/>
                </a:tc>
                <a:tc>
                  <a:txBody>
                    <a:bodyPr/>
                    <a:lstStyle/>
                    <a:p>
                      <a:pPr indent="0" lvl="0" marL="0" rtl="0" algn="ctr">
                        <a:spcBef>
                          <a:spcPts val="0"/>
                        </a:spcBef>
                        <a:spcAft>
                          <a:spcPts val="0"/>
                        </a:spcAft>
                        <a:buNone/>
                      </a:pPr>
                      <a:r>
                        <a:rPr b="1" lang="en-US" sz="1500"/>
                        <a:t>3rd Quartile</a:t>
                      </a:r>
                      <a:endParaRPr b="1" sz="1500"/>
                    </a:p>
                  </a:txBody>
                  <a:tcPr marT="91425" marB="91425" marR="91425" marL="91425"/>
                </a:tc>
                <a:tc>
                  <a:txBody>
                    <a:bodyPr/>
                    <a:lstStyle/>
                    <a:p>
                      <a:pPr indent="0" lvl="0" marL="0" rtl="0" algn="ctr">
                        <a:spcBef>
                          <a:spcPts val="0"/>
                        </a:spcBef>
                        <a:spcAft>
                          <a:spcPts val="0"/>
                        </a:spcAft>
                        <a:buNone/>
                      </a:pPr>
                      <a:r>
                        <a:rPr b="1" lang="en-US" sz="1500"/>
                        <a:t>Max</a:t>
                      </a:r>
                      <a:endParaRPr b="1" sz="1500"/>
                    </a:p>
                  </a:txBody>
                  <a:tcPr marT="91425" marB="91425" marR="91425" marL="91425"/>
                </a:tc>
              </a:tr>
              <a:tr h="409725">
                <a:tc>
                  <a:txBody>
                    <a:bodyPr/>
                    <a:lstStyle/>
                    <a:p>
                      <a:pPr indent="0" lvl="0" marL="0" rtl="0" algn="ctr">
                        <a:spcBef>
                          <a:spcPts val="0"/>
                        </a:spcBef>
                        <a:spcAft>
                          <a:spcPts val="0"/>
                        </a:spcAft>
                        <a:buNone/>
                      </a:pPr>
                      <a:r>
                        <a:rPr lang="en-US" sz="1500"/>
                        <a:t>.1872</a:t>
                      </a:r>
                      <a:endParaRPr sz="1500"/>
                    </a:p>
                  </a:txBody>
                  <a:tcPr marT="91425" marB="91425" marR="91425" marL="91425"/>
                </a:tc>
                <a:tc>
                  <a:txBody>
                    <a:bodyPr/>
                    <a:lstStyle/>
                    <a:p>
                      <a:pPr indent="0" lvl="0" marL="0" rtl="0" algn="ctr">
                        <a:spcBef>
                          <a:spcPts val="0"/>
                        </a:spcBef>
                        <a:spcAft>
                          <a:spcPts val="0"/>
                        </a:spcAft>
                        <a:buNone/>
                      </a:pPr>
                      <a:r>
                        <a:rPr lang="en-US" sz="1500"/>
                        <a:t>.1875</a:t>
                      </a:r>
                      <a:endParaRPr sz="1500"/>
                    </a:p>
                  </a:txBody>
                  <a:tcPr marT="91425" marB="91425" marR="91425" marL="91425"/>
                </a:tc>
                <a:tc>
                  <a:txBody>
                    <a:bodyPr/>
                    <a:lstStyle/>
                    <a:p>
                      <a:pPr indent="0" lvl="0" marL="0" rtl="0" algn="ctr">
                        <a:spcBef>
                          <a:spcPts val="0"/>
                        </a:spcBef>
                        <a:spcAft>
                          <a:spcPts val="0"/>
                        </a:spcAft>
                        <a:buNone/>
                      </a:pPr>
                      <a:r>
                        <a:rPr lang="en-US" sz="1500"/>
                        <a:t>.1877</a:t>
                      </a:r>
                      <a:endParaRPr sz="1500"/>
                    </a:p>
                  </a:txBody>
                  <a:tcPr marT="91425" marB="91425" marR="91425" marL="91425"/>
                </a:tc>
                <a:tc>
                  <a:txBody>
                    <a:bodyPr/>
                    <a:lstStyle/>
                    <a:p>
                      <a:pPr indent="0" lvl="0" marL="0" rtl="0" algn="ctr">
                        <a:spcBef>
                          <a:spcPts val="0"/>
                        </a:spcBef>
                        <a:spcAft>
                          <a:spcPts val="0"/>
                        </a:spcAft>
                        <a:buNone/>
                      </a:pPr>
                      <a:r>
                        <a:rPr lang="en-US" sz="1500"/>
                        <a:t>.1878</a:t>
                      </a:r>
                      <a:endParaRPr sz="1500"/>
                    </a:p>
                  </a:txBody>
                  <a:tcPr marT="91425" marB="91425" marR="91425" marL="91425"/>
                </a:tc>
                <a:tc>
                  <a:txBody>
                    <a:bodyPr/>
                    <a:lstStyle/>
                    <a:p>
                      <a:pPr indent="0" lvl="0" marL="0" rtl="0" algn="ctr">
                        <a:spcBef>
                          <a:spcPts val="0"/>
                        </a:spcBef>
                        <a:spcAft>
                          <a:spcPts val="0"/>
                        </a:spcAft>
                        <a:buNone/>
                      </a:pPr>
                      <a:r>
                        <a:rPr lang="en-US" sz="1500"/>
                        <a:t>.1880</a:t>
                      </a:r>
                      <a:endParaRPr sz="1500"/>
                    </a:p>
                  </a:txBody>
                  <a:tcPr marT="91425" marB="91425" marR="91425" marL="91425"/>
                </a:tc>
                <a:tc>
                  <a:txBody>
                    <a:bodyPr/>
                    <a:lstStyle/>
                    <a:p>
                      <a:pPr indent="0" lvl="0" marL="0" rtl="0" algn="ctr">
                        <a:spcBef>
                          <a:spcPts val="0"/>
                        </a:spcBef>
                        <a:spcAft>
                          <a:spcPts val="0"/>
                        </a:spcAft>
                        <a:buNone/>
                      </a:pPr>
                      <a:r>
                        <a:rPr lang="en-US" sz="1500"/>
                        <a:t>.1884</a:t>
                      </a:r>
                      <a:endParaRPr sz="1500"/>
                    </a:p>
                  </a:txBody>
                  <a:tcPr marT="91425" marB="91425" marR="91425" marL="91425"/>
                </a:tc>
              </a:tr>
            </a:tbl>
          </a:graphicData>
        </a:graphic>
      </p:graphicFrame>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gce786b1228_6_19"/>
          <p:cNvSpPr txBox="1"/>
          <p:nvPr>
            <p:ph type="title"/>
          </p:nvPr>
        </p:nvSpPr>
        <p:spPr>
          <a:xfrm>
            <a:off x="515950" y="246625"/>
            <a:ext cx="11676000" cy="95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2C587C"/>
                </a:solidFill>
              </a:rPr>
              <a:t>APPENDIX: AREA LEVEL ANALYSIS</a:t>
            </a:r>
            <a:endParaRPr>
              <a:solidFill>
                <a:srgbClr val="2C587C"/>
              </a:solidFill>
            </a:endParaRPr>
          </a:p>
          <a:p>
            <a:pPr indent="0" lvl="0" marL="0" rtl="0" algn="l">
              <a:spcBef>
                <a:spcPts val="0"/>
              </a:spcBef>
              <a:spcAft>
                <a:spcPts val="0"/>
              </a:spcAft>
              <a:buNone/>
            </a:pPr>
            <a:r>
              <a:rPr lang="en-US" sz="2800">
                <a:solidFill>
                  <a:srgbClr val="2C587C"/>
                </a:solidFill>
              </a:rPr>
              <a:t>Significant Relationship Between % of White Population &amp; Median Income</a:t>
            </a:r>
            <a:endParaRPr/>
          </a:p>
        </p:txBody>
      </p:sp>
      <p:sp>
        <p:nvSpPr>
          <p:cNvPr id="689" name="Google Shape;689;gce786b1228_6_19"/>
          <p:cNvSpPr txBox="1"/>
          <p:nvPr>
            <p:ph idx="12" type="sldNum"/>
          </p:nvPr>
        </p:nvSpPr>
        <p:spPr>
          <a:xfrm>
            <a:off x="11363696" y="6455739"/>
            <a:ext cx="294600" cy="187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690" name="Google Shape;690;gce786b1228_6_19"/>
          <p:cNvPicPr preferRelativeResize="0"/>
          <p:nvPr/>
        </p:nvPicPr>
        <p:blipFill rotWithShape="1">
          <a:blip r:embed="rId3">
            <a:alphaModFix/>
          </a:blip>
          <a:srcRect b="0" l="0" r="0" t="30943"/>
          <a:stretch/>
        </p:blipFill>
        <p:spPr>
          <a:xfrm>
            <a:off x="1112725" y="2268600"/>
            <a:ext cx="6305450" cy="3264750"/>
          </a:xfrm>
          <a:prstGeom prst="rect">
            <a:avLst/>
          </a:prstGeom>
          <a:noFill/>
          <a:ln>
            <a:noFill/>
          </a:ln>
        </p:spPr>
      </p:pic>
      <p:pic>
        <p:nvPicPr>
          <p:cNvPr id="691" name="Google Shape;691;gce786b1228_6_19"/>
          <p:cNvPicPr preferRelativeResize="0"/>
          <p:nvPr/>
        </p:nvPicPr>
        <p:blipFill>
          <a:blip r:embed="rId4">
            <a:alphaModFix/>
          </a:blip>
          <a:stretch>
            <a:fillRect/>
          </a:stretch>
        </p:blipFill>
        <p:spPr>
          <a:xfrm>
            <a:off x="7640150" y="2550474"/>
            <a:ext cx="3953376" cy="2059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6" name="Shape 696"/>
        <p:cNvGrpSpPr/>
        <p:nvPr/>
      </p:nvGrpSpPr>
      <p:grpSpPr>
        <a:xfrm>
          <a:off x="0" y="0"/>
          <a:ext cx="0" cy="0"/>
          <a:chOff x="0" y="0"/>
          <a:chExt cx="0" cy="0"/>
        </a:xfrm>
      </p:grpSpPr>
      <p:sp>
        <p:nvSpPr>
          <p:cNvPr id="697" name="Google Shape;697;gce786b1228_6_11"/>
          <p:cNvSpPr txBox="1"/>
          <p:nvPr>
            <p:ph type="title"/>
          </p:nvPr>
        </p:nvSpPr>
        <p:spPr>
          <a:xfrm>
            <a:off x="515950" y="246625"/>
            <a:ext cx="11676000" cy="95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2C587C"/>
                </a:solidFill>
              </a:rPr>
              <a:t>APPENDIX: AREA LEVEL ANALYSIS</a:t>
            </a:r>
            <a:endParaRPr>
              <a:solidFill>
                <a:srgbClr val="2C587C"/>
              </a:solidFill>
            </a:endParaRPr>
          </a:p>
          <a:p>
            <a:pPr indent="0" lvl="0" marL="0" rtl="0" algn="l">
              <a:spcBef>
                <a:spcPts val="0"/>
              </a:spcBef>
              <a:spcAft>
                <a:spcPts val="0"/>
              </a:spcAft>
              <a:buNone/>
            </a:pPr>
            <a:r>
              <a:rPr lang="en-US" sz="2800">
                <a:solidFill>
                  <a:srgbClr val="2C587C"/>
                </a:solidFill>
              </a:rPr>
              <a:t>Significant Relationship Between % of White Population &amp; Crime Rate</a:t>
            </a:r>
            <a:endParaRPr/>
          </a:p>
        </p:txBody>
      </p:sp>
      <p:sp>
        <p:nvSpPr>
          <p:cNvPr id="698" name="Google Shape;698;gce786b1228_6_11"/>
          <p:cNvSpPr txBox="1"/>
          <p:nvPr>
            <p:ph idx="12" type="sldNum"/>
          </p:nvPr>
        </p:nvSpPr>
        <p:spPr>
          <a:xfrm>
            <a:off x="11363696" y="6455739"/>
            <a:ext cx="294600" cy="187500"/>
          </a:xfrm>
          <a:prstGeom prst="rect">
            <a:avLst/>
          </a:prstGeom>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699" name="Google Shape;699;gce786b1228_6_11"/>
          <p:cNvPicPr preferRelativeResize="0"/>
          <p:nvPr/>
        </p:nvPicPr>
        <p:blipFill>
          <a:blip r:embed="rId3">
            <a:alphaModFix/>
          </a:blip>
          <a:stretch>
            <a:fillRect/>
          </a:stretch>
        </p:blipFill>
        <p:spPr>
          <a:xfrm>
            <a:off x="959625" y="2100975"/>
            <a:ext cx="5136375" cy="2969280"/>
          </a:xfrm>
          <a:prstGeom prst="rect">
            <a:avLst/>
          </a:prstGeom>
          <a:noFill/>
          <a:ln>
            <a:noFill/>
          </a:ln>
        </p:spPr>
      </p:pic>
      <p:pic>
        <p:nvPicPr>
          <p:cNvPr id="700" name="Google Shape;700;gce786b1228_6_11"/>
          <p:cNvPicPr preferRelativeResize="0"/>
          <p:nvPr/>
        </p:nvPicPr>
        <p:blipFill>
          <a:blip r:embed="rId4">
            <a:alphaModFix/>
          </a:blip>
          <a:stretch>
            <a:fillRect/>
          </a:stretch>
        </p:blipFill>
        <p:spPr>
          <a:xfrm>
            <a:off x="6415400" y="2216924"/>
            <a:ext cx="5011099" cy="262230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gce786b1228_6_30"/>
          <p:cNvSpPr txBox="1"/>
          <p:nvPr>
            <p:ph type="title"/>
          </p:nvPr>
        </p:nvSpPr>
        <p:spPr>
          <a:xfrm>
            <a:off x="515950" y="246625"/>
            <a:ext cx="11676000" cy="9504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US">
                <a:solidFill>
                  <a:srgbClr val="2C587C"/>
                </a:solidFill>
              </a:rPr>
              <a:t>APPENDIX: AREA LEVEL ANALYSIS</a:t>
            </a:r>
            <a:endParaRPr>
              <a:solidFill>
                <a:srgbClr val="2C587C"/>
              </a:solidFill>
            </a:endParaRPr>
          </a:p>
          <a:p>
            <a:pPr indent="0" lvl="0" marL="0" rtl="0" algn="l">
              <a:spcBef>
                <a:spcPts val="0"/>
              </a:spcBef>
              <a:spcAft>
                <a:spcPts val="0"/>
              </a:spcAft>
              <a:buNone/>
            </a:pPr>
            <a:r>
              <a:rPr lang="en-US" sz="2800">
                <a:solidFill>
                  <a:srgbClr val="2C587C"/>
                </a:solidFill>
              </a:rPr>
              <a:t>Significant Relationship Between Median Income &amp; Crime Rate</a:t>
            </a:r>
            <a:endParaRPr/>
          </a:p>
        </p:txBody>
      </p:sp>
      <p:sp>
        <p:nvSpPr>
          <p:cNvPr id="707" name="Google Shape;707;gce786b1228_6_30"/>
          <p:cNvSpPr txBox="1"/>
          <p:nvPr>
            <p:ph idx="12" type="sldNum"/>
          </p:nvPr>
        </p:nvSpPr>
        <p:spPr>
          <a:xfrm>
            <a:off x="11363696" y="6455739"/>
            <a:ext cx="294600" cy="1875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708" name="Google Shape;708;gce786b1228_6_30"/>
          <p:cNvPicPr preferRelativeResize="0"/>
          <p:nvPr/>
        </p:nvPicPr>
        <p:blipFill>
          <a:blip r:embed="rId3">
            <a:alphaModFix/>
          </a:blip>
          <a:stretch>
            <a:fillRect/>
          </a:stretch>
        </p:blipFill>
        <p:spPr>
          <a:xfrm>
            <a:off x="695200" y="2178263"/>
            <a:ext cx="5038926" cy="3003975"/>
          </a:xfrm>
          <a:prstGeom prst="rect">
            <a:avLst/>
          </a:prstGeom>
          <a:noFill/>
          <a:ln>
            <a:noFill/>
          </a:ln>
        </p:spPr>
      </p:pic>
      <p:pic>
        <p:nvPicPr>
          <p:cNvPr id="709" name="Google Shape;709;gce786b1228_6_30"/>
          <p:cNvPicPr preferRelativeResize="0"/>
          <p:nvPr/>
        </p:nvPicPr>
        <p:blipFill>
          <a:blip r:embed="rId4">
            <a:alphaModFix/>
          </a:blip>
          <a:stretch>
            <a:fillRect/>
          </a:stretch>
        </p:blipFill>
        <p:spPr>
          <a:xfrm>
            <a:off x="6358304" y="2289764"/>
            <a:ext cx="5308246" cy="2780950"/>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sp>
        <p:nvSpPr>
          <p:cNvPr id="236" name="Google Shape;236;gc9159d5c10_0_49"/>
          <p:cNvSpPr txBox="1"/>
          <p:nvPr>
            <p:ph idx="12" type="sldNum"/>
          </p:nvPr>
        </p:nvSpPr>
        <p:spPr>
          <a:xfrm>
            <a:off x="11363696" y="57699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37" name="Google Shape;237;gc9159d5c10_0_49"/>
          <p:cNvPicPr preferRelativeResize="0"/>
          <p:nvPr/>
        </p:nvPicPr>
        <p:blipFill rotWithShape="1">
          <a:blip r:embed="rId3">
            <a:alphaModFix/>
          </a:blip>
          <a:srcRect b="30644" l="27386" r="55373" t="33729"/>
          <a:stretch/>
        </p:blipFill>
        <p:spPr>
          <a:xfrm>
            <a:off x="1141525" y="1823225"/>
            <a:ext cx="3667824" cy="4099275"/>
          </a:xfrm>
          <a:prstGeom prst="rect">
            <a:avLst/>
          </a:prstGeom>
          <a:noFill/>
          <a:ln cap="flat" cmpd="sng" w="114300">
            <a:solidFill>
              <a:srgbClr val="CCCCCC"/>
            </a:solidFill>
            <a:prstDash val="solid"/>
            <a:round/>
            <a:headEnd len="sm" w="sm" type="none"/>
            <a:tailEnd len="sm" w="sm" type="none"/>
          </a:ln>
        </p:spPr>
      </p:pic>
      <p:grpSp>
        <p:nvGrpSpPr>
          <p:cNvPr id="238" name="Google Shape;238;gc9159d5c10_0_49"/>
          <p:cNvGrpSpPr/>
          <p:nvPr/>
        </p:nvGrpSpPr>
        <p:grpSpPr>
          <a:xfrm>
            <a:off x="8183124" y="1823319"/>
            <a:ext cx="2689479" cy="4099171"/>
            <a:chOff x="69937" y="1462754"/>
            <a:chExt cx="2903151" cy="4895117"/>
          </a:xfrm>
        </p:grpSpPr>
        <p:pic>
          <p:nvPicPr>
            <p:cNvPr id="239" name="Google Shape;239;gc9159d5c10_0_49"/>
            <p:cNvPicPr preferRelativeResize="0"/>
            <p:nvPr/>
          </p:nvPicPr>
          <p:blipFill rotWithShape="1">
            <a:blip r:embed="rId4">
              <a:alphaModFix/>
            </a:blip>
            <a:srcRect b="16355" l="13601" r="62162" t="23821"/>
            <a:stretch/>
          </p:blipFill>
          <p:spPr>
            <a:xfrm>
              <a:off x="69937" y="1462754"/>
              <a:ext cx="2903122" cy="4895116"/>
            </a:xfrm>
            <a:prstGeom prst="rect">
              <a:avLst/>
            </a:prstGeom>
            <a:noFill/>
            <a:ln cap="flat" cmpd="sng" w="114300">
              <a:solidFill>
                <a:srgbClr val="CCCCCC"/>
              </a:solidFill>
              <a:prstDash val="solid"/>
              <a:round/>
              <a:headEnd len="sm" w="sm" type="none"/>
              <a:tailEnd len="sm" w="sm" type="none"/>
            </a:ln>
          </p:spPr>
        </p:pic>
        <p:sp>
          <p:nvSpPr>
            <p:cNvPr id="240" name="Google Shape;240;gc9159d5c10_0_49"/>
            <p:cNvSpPr txBox="1"/>
            <p:nvPr/>
          </p:nvSpPr>
          <p:spPr>
            <a:xfrm>
              <a:off x="1971388" y="1462754"/>
              <a:ext cx="1001700" cy="808800"/>
            </a:xfrm>
            <a:prstGeom prst="rect">
              <a:avLst/>
            </a:prstGeom>
            <a:solidFill>
              <a:srgbClr val="57C3F2">
                <a:alpha val="96080"/>
              </a:srgbClr>
            </a:solid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US" sz="1600">
                  <a:latin typeface="Calibri"/>
                  <a:ea typeface="Calibri"/>
                  <a:cs typeface="Calibri"/>
                  <a:sym typeface="Calibri"/>
                </a:rPr>
                <a:t>Chicago Crime</a:t>
              </a:r>
              <a:endParaRPr b="1" sz="1600">
                <a:latin typeface="Calibri"/>
                <a:ea typeface="Calibri"/>
                <a:cs typeface="Calibri"/>
                <a:sym typeface="Calibri"/>
              </a:endParaRPr>
            </a:p>
          </p:txBody>
        </p:sp>
      </p:grpSp>
      <p:sp>
        <p:nvSpPr>
          <p:cNvPr id="241" name="Google Shape;241;gc9159d5c10_0_49"/>
          <p:cNvSpPr txBox="1"/>
          <p:nvPr>
            <p:ph type="title"/>
          </p:nvPr>
        </p:nvSpPr>
        <p:spPr>
          <a:xfrm>
            <a:off x="808737" y="208625"/>
            <a:ext cx="38376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WHY IT MATTERS</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t/>
            </a:r>
            <a:endParaRPr sz="1900">
              <a:solidFill>
                <a:srgbClr val="000000"/>
              </a:solidFill>
              <a:latin typeface="Calibri"/>
              <a:ea typeface="Calibri"/>
              <a:cs typeface="Calibri"/>
              <a:sym typeface="Calibri"/>
            </a:endParaRPr>
          </a:p>
        </p:txBody>
      </p:sp>
      <p:sp>
        <p:nvSpPr>
          <p:cNvPr id="242" name="Google Shape;242;gc9159d5c10_0_49"/>
          <p:cNvSpPr txBox="1"/>
          <p:nvPr/>
        </p:nvSpPr>
        <p:spPr>
          <a:xfrm>
            <a:off x="5277275" y="1209500"/>
            <a:ext cx="2410800" cy="53256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US" sz="2200">
                <a:solidFill>
                  <a:srgbClr val="2DB4B4"/>
                </a:solidFill>
                <a:highlight>
                  <a:srgbClr val="FFFFFF"/>
                </a:highlight>
                <a:latin typeface="Calibri"/>
                <a:ea typeface="Calibri"/>
                <a:cs typeface="Calibri"/>
                <a:sym typeface="Calibri"/>
              </a:rPr>
              <a:t>“</a:t>
            </a:r>
            <a:r>
              <a:rPr lang="en-US" sz="2200">
                <a:solidFill>
                  <a:srgbClr val="2DB4B4"/>
                </a:solidFill>
                <a:highlight>
                  <a:srgbClr val="FFFFFF"/>
                </a:highlight>
                <a:latin typeface="Calibri"/>
                <a:ea typeface="Calibri"/>
                <a:cs typeface="Calibri"/>
                <a:sym typeface="Calibri"/>
              </a:rPr>
              <a:t>Researchers...find that 56 of the U.S.’ 500 largest cities are home to people who can expect to</a:t>
            </a:r>
            <a:r>
              <a:rPr b="1" lang="en-US" sz="2000">
                <a:solidFill>
                  <a:srgbClr val="2DB4B4"/>
                </a:solidFill>
                <a:highlight>
                  <a:srgbClr val="FFFFFF"/>
                </a:highlight>
                <a:latin typeface="Calibri"/>
                <a:ea typeface="Calibri"/>
                <a:cs typeface="Calibri"/>
                <a:sym typeface="Calibri"/>
              </a:rPr>
              <a:t> </a:t>
            </a:r>
            <a:r>
              <a:rPr b="1" lang="en-US" sz="2700">
                <a:solidFill>
                  <a:srgbClr val="2DB4B4"/>
                </a:solidFill>
                <a:highlight>
                  <a:srgbClr val="FFFFFF"/>
                </a:highlight>
                <a:latin typeface="Calibri"/>
                <a:ea typeface="Calibri"/>
                <a:cs typeface="Calibri"/>
                <a:sym typeface="Calibri"/>
              </a:rPr>
              <a:t>live at least 20 fewer years</a:t>
            </a:r>
            <a:r>
              <a:rPr lang="en-US" sz="1900">
                <a:solidFill>
                  <a:srgbClr val="2DB4B4"/>
                </a:solidFill>
                <a:highlight>
                  <a:srgbClr val="FFFFFF"/>
                </a:highlight>
                <a:latin typeface="Calibri"/>
                <a:ea typeface="Calibri"/>
                <a:cs typeface="Calibri"/>
                <a:sym typeface="Calibri"/>
              </a:rPr>
              <a:t> </a:t>
            </a:r>
            <a:r>
              <a:rPr lang="en-US" sz="2200">
                <a:solidFill>
                  <a:srgbClr val="2DB4B4"/>
                </a:solidFill>
                <a:highlight>
                  <a:srgbClr val="FFFFFF"/>
                </a:highlight>
                <a:latin typeface="Calibri"/>
                <a:ea typeface="Calibri"/>
                <a:cs typeface="Calibri"/>
                <a:sym typeface="Calibri"/>
              </a:rPr>
              <a:t>than those in other neighborhoods, even if they’re</a:t>
            </a:r>
            <a:r>
              <a:rPr lang="en-US" sz="2000">
                <a:solidFill>
                  <a:srgbClr val="2DB4B4"/>
                </a:solidFill>
                <a:highlight>
                  <a:srgbClr val="FFFFFF"/>
                </a:highlight>
                <a:latin typeface="Calibri"/>
                <a:ea typeface="Calibri"/>
                <a:cs typeface="Calibri"/>
                <a:sym typeface="Calibri"/>
              </a:rPr>
              <a:t> </a:t>
            </a:r>
            <a:r>
              <a:rPr b="1" lang="en-US" sz="2700">
                <a:solidFill>
                  <a:srgbClr val="2DB4B4"/>
                </a:solidFill>
                <a:highlight>
                  <a:srgbClr val="FFFFFF"/>
                </a:highlight>
                <a:latin typeface="Calibri"/>
                <a:ea typeface="Calibri"/>
                <a:cs typeface="Calibri"/>
                <a:sym typeface="Calibri"/>
              </a:rPr>
              <a:t>just blocks or miles away</a:t>
            </a:r>
            <a:r>
              <a:rPr lang="en-US" sz="2700">
                <a:solidFill>
                  <a:srgbClr val="2DB4B4"/>
                </a:solidFill>
                <a:highlight>
                  <a:srgbClr val="FFFFFF"/>
                </a:highlight>
                <a:latin typeface="Georgia"/>
                <a:ea typeface="Georgia"/>
                <a:cs typeface="Georgia"/>
                <a:sym typeface="Georgia"/>
              </a:rPr>
              <a:t>”</a:t>
            </a:r>
            <a:endParaRPr sz="2700">
              <a:solidFill>
                <a:srgbClr val="2DB4B4"/>
              </a:solidFill>
              <a:highlight>
                <a:srgbClr val="FFFFFF"/>
              </a:highlight>
              <a:latin typeface="Georgia"/>
              <a:ea typeface="Georgia"/>
              <a:cs typeface="Georgia"/>
              <a:sym typeface="Georgia"/>
            </a:endParaRPr>
          </a:p>
          <a:p>
            <a:pPr indent="-342900" lvl="0" marL="457200" rtl="0" algn="ctr">
              <a:spcBef>
                <a:spcPts val="0"/>
              </a:spcBef>
              <a:spcAft>
                <a:spcPts val="0"/>
              </a:spcAft>
              <a:buClr>
                <a:srgbClr val="2DB4B4"/>
              </a:buClr>
              <a:buSzPts val="1800"/>
              <a:buFont typeface="Georgia"/>
              <a:buChar char="-"/>
            </a:pPr>
            <a:r>
              <a:rPr lang="en-US" sz="1800">
                <a:solidFill>
                  <a:srgbClr val="2DB4B4"/>
                </a:solidFill>
                <a:highlight>
                  <a:srgbClr val="FFFFFF"/>
                </a:highlight>
                <a:latin typeface="Georgia"/>
                <a:ea typeface="Georgia"/>
                <a:cs typeface="Georgia"/>
                <a:sym typeface="Georgia"/>
              </a:rPr>
              <a:t>Time Magazine</a:t>
            </a:r>
            <a:endParaRPr sz="1800">
              <a:solidFill>
                <a:srgbClr val="2DB4B4"/>
              </a:solidFill>
              <a:highlight>
                <a:srgbClr val="FFFFFF"/>
              </a:highlight>
              <a:latin typeface="Georgia"/>
              <a:ea typeface="Georgia"/>
              <a:cs typeface="Georgia"/>
              <a:sym typeface="Georgia"/>
            </a:endParaRPr>
          </a:p>
        </p:txBody>
      </p:sp>
      <p:sp>
        <p:nvSpPr>
          <p:cNvPr id="243" name="Google Shape;243;gc9159d5c10_0_49"/>
          <p:cNvSpPr txBox="1"/>
          <p:nvPr/>
        </p:nvSpPr>
        <p:spPr>
          <a:xfrm>
            <a:off x="11407700" y="6356200"/>
            <a:ext cx="468300" cy="3849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en-US" sz="1300">
                <a:solidFill>
                  <a:srgbClr val="FFFFFF"/>
                </a:solidFill>
                <a:latin typeface="Calibri"/>
                <a:ea typeface="Calibri"/>
                <a:cs typeface="Calibri"/>
                <a:sym typeface="Calibri"/>
              </a:rPr>
              <a:t>4</a:t>
            </a:r>
            <a:endParaRPr sz="1100">
              <a:solidFill>
                <a:srgbClr val="FFFFFF"/>
              </a:solidFill>
              <a:latin typeface="Calibri"/>
              <a:ea typeface="Calibri"/>
              <a:cs typeface="Calibri"/>
              <a:sym typeface="Calibri"/>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8" name="Shape 248"/>
        <p:cNvGrpSpPr/>
        <p:nvPr/>
      </p:nvGrpSpPr>
      <p:grpSpPr>
        <a:xfrm>
          <a:off x="0" y="0"/>
          <a:ext cx="0" cy="0"/>
          <a:chOff x="0" y="0"/>
          <a:chExt cx="0" cy="0"/>
        </a:xfrm>
      </p:grpSpPr>
      <p:sp>
        <p:nvSpPr>
          <p:cNvPr id="249" name="Google Shape;249;gc84268eb41_0_6"/>
          <p:cNvSpPr/>
          <p:nvPr/>
        </p:nvSpPr>
        <p:spPr>
          <a:xfrm>
            <a:off x="-74650" y="108850"/>
            <a:ext cx="6687000" cy="6969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50" name="Google Shape;250;gc84268eb41_0_6"/>
          <p:cNvSpPr txBox="1"/>
          <p:nvPr>
            <p:ph type="title"/>
          </p:nvPr>
        </p:nvSpPr>
        <p:spPr>
          <a:xfrm>
            <a:off x="292038" y="-256729"/>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CRIME IS TRENDING DOWN BUT...</a:t>
            </a:r>
            <a:endParaRPr>
              <a:solidFill>
                <a:srgbClr val="2C587C"/>
              </a:solidFill>
            </a:endParaRPr>
          </a:p>
        </p:txBody>
      </p:sp>
      <p:sp>
        <p:nvSpPr>
          <p:cNvPr id="251" name="Google Shape;251;gc84268eb41_0_6"/>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pic>
        <p:nvPicPr>
          <p:cNvPr id="252" name="Google Shape;252;gc84268eb41_0_6"/>
          <p:cNvPicPr preferRelativeResize="0"/>
          <p:nvPr/>
        </p:nvPicPr>
        <p:blipFill rotWithShape="1">
          <a:blip r:embed="rId3">
            <a:alphaModFix/>
          </a:blip>
          <a:srcRect b="16486" l="15800" r="17559" t="17723"/>
          <a:stretch/>
        </p:blipFill>
        <p:spPr>
          <a:xfrm>
            <a:off x="2724000" y="2194250"/>
            <a:ext cx="6771677" cy="3760501"/>
          </a:xfrm>
          <a:prstGeom prst="rect">
            <a:avLst/>
          </a:prstGeom>
          <a:noFill/>
          <a:ln cap="flat" cmpd="sng" w="114300">
            <a:solidFill>
              <a:srgbClr val="CCCCCC"/>
            </a:solidFill>
            <a:prstDash val="solid"/>
            <a:round/>
            <a:headEnd len="sm" w="sm" type="none"/>
            <a:tailEnd len="sm" w="sm" type="none"/>
          </a:ln>
        </p:spPr>
      </p:pic>
      <p:grpSp>
        <p:nvGrpSpPr>
          <p:cNvPr id="253" name="Google Shape;253;gc84268eb41_0_6"/>
          <p:cNvGrpSpPr/>
          <p:nvPr/>
        </p:nvGrpSpPr>
        <p:grpSpPr>
          <a:xfrm>
            <a:off x="-687491" y="136300"/>
            <a:ext cx="13243868" cy="7485150"/>
            <a:chOff x="-687491" y="136300"/>
            <a:chExt cx="13243868" cy="7485150"/>
          </a:xfrm>
        </p:grpSpPr>
        <p:grpSp>
          <p:nvGrpSpPr>
            <p:cNvPr id="254" name="Google Shape;254;gc84268eb41_0_6"/>
            <p:cNvGrpSpPr/>
            <p:nvPr/>
          </p:nvGrpSpPr>
          <p:grpSpPr>
            <a:xfrm>
              <a:off x="-687491" y="136300"/>
              <a:ext cx="13243868" cy="7485150"/>
              <a:chOff x="-236816" y="397550"/>
              <a:chExt cx="13243868" cy="7485150"/>
            </a:xfrm>
          </p:grpSpPr>
          <p:grpSp>
            <p:nvGrpSpPr>
              <p:cNvPr id="255" name="Google Shape;255;gc84268eb41_0_6"/>
              <p:cNvGrpSpPr/>
              <p:nvPr/>
            </p:nvGrpSpPr>
            <p:grpSpPr>
              <a:xfrm>
                <a:off x="-236816" y="397550"/>
                <a:ext cx="12852493" cy="7485150"/>
                <a:chOff x="-143141" y="363450"/>
                <a:chExt cx="12852493" cy="7485150"/>
              </a:xfrm>
            </p:grpSpPr>
            <p:sp>
              <p:nvSpPr>
                <p:cNvPr id="256" name="Google Shape;256;gc84268eb41_0_6"/>
                <p:cNvSpPr/>
                <p:nvPr/>
              </p:nvSpPr>
              <p:spPr>
                <a:xfrm rot="-406">
                  <a:off x="6325974" y="658380"/>
                  <a:ext cx="5074200" cy="2138700"/>
                </a:xfrm>
                <a:prstGeom prst="ellipse">
                  <a:avLst/>
                </a:prstGeom>
                <a:noFill/>
                <a:ln>
                  <a:noFill/>
                </a:ln>
              </p:spPr>
              <p:txBody>
                <a:bodyPr anchorCtr="0" anchor="ctr" bIns="91425" lIns="91425" spcFirstLastPara="1" rIns="91425" wrap="square" tIns="91425">
                  <a:noAutofit/>
                </a:bodyPr>
                <a:lstStyle/>
                <a:p>
                  <a:pPr indent="0" lvl="0" marL="0" rtl="0" algn="ctr">
                    <a:lnSpc>
                      <a:spcPct val="115000"/>
                    </a:lnSpc>
                    <a:spcBef>
                      <a:spcPts val="0"/>
                    </a:spcBef>
                    <a:spcAft>
                      <a:spcPts val="0"/>
                    </a:spcAft>
                    <a:buClr>
                      <a:schemeClr val="dk1"/>
                    </a:buClr>
                    <a:buSzPts val="1100"/>
                    <a:buFont typeface="Arial"/>
                    <a:buNone/>
                  </a:pPr>
                  <a:r>
                    <a:rPr i="1" lang="en-US" sz="1800">
                      <a:solidFill>
                        <a:srgbClr val="342F2E"/>
                      </a:solidFill>
                      <a:highlight>
                        <a:srgbClr val="FFFFFF"/>
                      </a:highlight>
                      <a:latin typeface="Calibri"/>
                      <a:ea typeface="Calibri"/>
                      <a:cs typeface="Calibri"/>
                      <a:sym typeface="Calibri"/>
                    </a:rPr>
                    <a:t>“</a:t>
                  </a:r>
                  <a:r>
                    <a:rPr i="1" lang="en-US" sz="2000">
                      <a:solidFill>
                        <a:srgbClr val="342F2E"/>
                      </a:solidFill>
                      <a:highlight>
                        <a:srgbClr val="FFFFFF"/>
                      </a:highlight>
                      <a:latin typeface="Calibri"/>
                      <a:ea typeface="Calibri"/>
                      <a:cs typeface="Calibri"/>
                      <a:sym typeface="Calibri"/>
                    </a:rPr>
                    <a:t>The most disturbing feature of the 2016 spike is that we’re not catching anybody….</a:t>
                  </a:r>
                  <a:r>
                    <a:rPr i="1" lang="en-US" sz="2000">
                      <a:solidFill>
                        <a:srgbClr val="342F2E"/>
                      </a:solidFill>
                      <a:highlight>
                        <a:srgbClr val="FFFFFF"/>
                      </a:highlight>
                      <a:latin typeface="Calibri"/>
                      <a:ea typeface="Calibri"/>
                      <a:cs typeface="Calibri"/>
                      <a:sym typeface="Calibri"/>
                    </a:rPr>
                    <a:t>"</a:t>
                  </a:r>
                  <a:endParaRPr i="1" sz="3300">
                    <a:solidFill>
                      <a:schemeClr val="dk1"/>
                    </a:solidFill>
                    <a:latin typeface="Calibri"/>
                    <a:ea typeface="Calibri"/>
                    <a:cs typeface="Calibri"/>
                    <a:sym typeface="Calibri"/>
                  </a:endParaRPr>
                </a:p>
                <a:p>
                  <a:pPr indent="0" lvl="0" marL="0" rtl="0" algn="l">
                    <a:spcBef>
                      <a:spcPts val="0"/>
                    </a:spcBef>
                    <a:spcAft>
                      <a:spcPts val="0"/>
                    </a:spcAft>
                    <a:buNone/>
                  </a:pPr>
                  <a:r>
                    <a:t/>
                  </a:r>
                  <a:endParaRPr/>
                </a:p>
              </p:txBody>
            </p:sp>
            <p:sp>
              <p:nvSpPr>
                <p:cNvPr id="257" name="Google Shape;257;gc84268eb41_0_6"/>
                <p:cNvSpPr/>
                <p:nvPr/>
              </p:nvSpPr>
              <p:spPr>
                <a:xfrm>
                  <a:off x="1422325" y="5394900"/>
                  <a:ext cx="10475400" cy="24537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2400">
                      <a:solidFill>
                        <a:srgbClr val="333333"/>
                      </a:solidFill>
                      <a:highlight>
                        <a:schemeClr val="lt1"/>
                      </a:highlight>
                      <a:latin typeface="Calibri"/>
                      <a:ea typeface="Calibri"/>
                      <a:cs typeface="Calibri"/>
                      <a:sym typeface="Calibri"/>
                    </a:rPr>
                    <a:t>“</a:t>
                  </a:r>
                  <a:r>
                    <a:rPr i="1" lang="en-US" sz="2400">
                      <a:solidFill>
                        <a:srgbClr val="333333"/>
                      </a:solidFill>
                      <a:highlight>
                        <a:schemeClr val="lt1"/>
                      </a:highlight>
                      <a:latin typeface="Calibri"/>
                      <a:ea typeface="Calibri"/>
                      <a:cs typeface="Calibri"/>
                      <a:sym typeface="Calibri"/>
                    </a:rPr>
                    <a:t>$1.6 Billion in spending  on 13,000 Police. </a:t>
                  </a:r>
                  <a:r>
                    <a:rPr b="1" i="1" lang="en-US" sz="2400">
                      <a:solidFill>
                        <a:srgbClr val="333333"/>
                      </a:solidFill>
                      <a:highlight>
                        <a:schemeClr val="lt1"/>
                      </a:highlight>
                      <a:latin typeface="Calibri"/>
                      <a:ea typeface="Calibri"/>
                      <a:cs typeface="Calibri"/>
                      <a:sym typeface="Calibri"/>
                    </a:rPr>
                    <a:t>Is it </a:t>
                  </a:r>
                  <a:r>
                    <a:rPr b="1" i="1" lang="en-US" sz="2400">
                      <a:solidFill>
                        <a:srgbClr val="333333"/>
                      </a:solidFill>
                      <a:highlight>
                        <a:schemeClr val="lt1"/>
                      </a:highlight>
                      <a:latin typeface="Calibri"/>
                      <a:ea typeface="Calibri"/>
                      <a:cs typeface="Calibri"/>
                      <a:sym typeface="Calibri"/>
                    </a:rPr>
                    <a:t>worth</a:t>
                  </a:r>
                  <a:r>
                    <a:rPr b="1" i="1" lang="en-US" sz="2400">
                      <a:solidFill>
                        <a:srgbClr val="333333"/>
                      </a:solidFill>
                      <a:highlight>
                        <a:schemeClr val="lt1"/>
                      </a:highlight>
                      <a:latin typeface="Calibri"/>
                      <a:ea typeface="Calibri"/>
                      <a:cs typeface="Calibri"/>
                      <a:sym typeface="Calibri"/>
                    </a:rPr>
                    <a:t> it</a:t>
                  </a:r>
                  <a:r>
                    <a:rPr i="1" lang="en-US" sz="2400">
                      <a:solidFill>
                        <a:srgbClr val="333333"/>
                      </a:solidFill>
                      <a:highlight>
                        <a:schemeClr val="lt1"/>
                      </a:highlight>
                      <a:latin typeface="Calibri"/>
                      <a:ea typeface="Calibri"/>
                      <a:cs typeface="Calibri"/>
                      <a:sym typeface="Calibri"/>
                    </a:rPr>
                    <a:t>?”</a:t>
                  </a:r>
                  <a:endParaRPr sz="1800"/>
                </a:p>
              </p:txBody>
            </p:sp>
            <p:sp>
              <p:nvSpPr>
                <p:cNvPr id="258" name="Google Shape;258;gc84268eb41_0_6"/>
                <p:cNvSpPr/>
                <p:nvPr/>
              </p:nvSpPr>
              <p:spPr>
                <a:xfrm rot="-800166">
                  <a:off x="24414" y="1262099"/>
                  <a:ext cx="3882291" cy="1907493"/>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i="1" lang="en-US" sz="2600">
                      <a:solidFill>
                        <a:srgbClr val="333333"/>
                      </a:solidFill>
                      <a:highlight>
                        <a:schemeClr val="lt1"/>
                      </a:highlight>
                      <a:latin typeface="Calibri"/>
                      <a:ea typeface="Calibri"/>
                      <a:cs typeface="Calibri"/>
                      <a:sym typeface="Calibri"/>
                    </a:rPr>
                    <a:t>Crime rate </a:t>
                  </a:r>
                  <a:r>
                    <a:rPr b="1" i="1" lang="en-US" sz="2600">
                      <a:solidFill>
                        <a:srgbClr val="333333"/>
                      </a:solidFill>
                      <a:highlight>
                        <a:schemeClr val="lt1"/>
                      </a:highlight>
                      <a:latin typeface="Calibri"/>
                      <a:ea typeface="Calibri"/>
                      <a:cs typeface="Calibri"/>
                      <a:sym typeface="Calibri"/>
                    </a:rPr>
                    <a:t>3X</a:t>
                  </a:r>
                  <a:r>
                    <a:rPr i="1" lang="en-US" sz="2600">
                      <a:solidFill>
                        <a:srgbClr val="333333"/>
                      </a:solidFill>
                      <a:highlight>
                        <a:schemeClr val="lt1"/>
                      </a:highlight>
                      <a:latin typeface="Calibri"/>
                      <a:ea typeface="Calibri"/>
                      <a:cs typeface="Calibri"/>
                      <a:sym typeface="Calibri"/>
                    </a:rPr>
                    <a:t> </a:t>
                  </a:r>
                  <a:endParaRPr i="1" sz="2600">
                    <a:solidFill>
                      <a:srgbClr val="333333"/>
                    </a:solidFill>
                    <a:highlight>
                      <a:schemeClr val="lt1"/>
                    </a:highlight>
                    <a:latin typeface="Calibri"/>
                    <a:ea typeface="Calibri"/>
                    <a:cs typeface="Calibri"/>
                    <a:sym typeface="Calibri"/>
                  </a:endParaRPr>
                </a:p>
                <a:p>
                  <a:pPr indent="0" lvl="0" marL="0" rtl="0" algn="ctr">
                    <a:spcBef>
                      <a:spcPts val="0"/>
                    </a:spcBef>
                    <a:spcAft>
                      <a:spcPts val="0"/>
                    </a:spcAft>
                    <a:buNone/>
                  </a:pPr>
                  <a:r>
                    <a:rPr i="1" lang="en-US" sz="2600">
                      <a:solidFill>
                        <a:srgbClr val="333333"/>
                      </a:solidFill>
                      <a:highlight>
                        <a:schemeClr val="lt1"/>
                      </a:highlight>
                      <a:latin typeface="Calibri"/>
                      <a:ea typeface="Calibri"/>
                      <a:cs typeface="Calibri"/>
                      <a:sym typeface="Calibri"/>
                    </a:rPr>
                    <a:t>the national average</a:t>
                  </a:r>
                  <a:endParaRPr sz="2600"/>
                </a:p>
              </p:txBody>
            </p:sp>
            <p:sp>
              <p:nvSpPr>
                <p:cNvPr id="259" name="Google Shape;259;gc84268eb41_0_6"/>
                <p:cNvSpPr/>
                <p:nvPr/>
              </p:nvSpPr>
              <p:spPr>
                <a:xfrm rot="1560007">
                  <a:off x="10079605" y="908922"/>
                  <a:ext cx="2629267" cy="609206"/>
                </a:xfrm>
                <a:prstGeom prst="rect">
                  <a:avLst/>
                </a:prstGeom>
              </p:spPr>
              <p:txBody>
                <a:bodyPr>
                  <a:prstTxWarp prst="textPlain"/>
                </a:bodyPr>
                <a:lstStyle/>
                <a:p>
                  <a:pPr lvl="0" algn="ctr"/>
                  <a:r>
                    <a:rPr b="0" i="0">
                      <a:ln cap="flat" cmpd="sng" w="9525">
                        <a:solidFill>
                          <a:srgbClr val="0B5394"/>
                        </a:solidFill>
                        <a:prstDash val="solid"/>
                        <a:round/>
                        <a:headEnd len="sm" w="sm" type="none"/>
                        <a:tailEnd len="sm" w="sm" type="none"/>
                      </a:ln>
                      <a:solidFill>
                        <a:schemeClr val="lt2"/>
                      </a:solidFill>
                      <a:latin typeface="Arial"/>
                    </a:rPr>
                    <a:t>Policing</a:t>
                  </a:r>
                </a:p>
              </p:txBody>
            </p:sp>
            <p:sp>
              <p:nvSpPr>
                <p:cNvPr id="260" name="Google Shape;260;gc84268eb41_0_6"/>
                <p:cNvSpPr/>
                <p:nvPr/>
              </p:nvSpPr>
              <p:spPr>
                <a:xfrm rot="729366">
                  <a:off x="748919" y="3543891"/>
                  <a:ext cx="2174592" cy="596916"/>
                </a:xfrm>
                <a:prstGeom prst="rect">
                  <a:avLst/>
                </a:prstGeom>
              </p:spPr>
              <p:txBody>
                <a:bodyPr>
                  <a:prstTxWarp prst="textPlain"/>
                </a:bodyPr>
                <a:lstStyle/>
                <a:p>
                  <a:pPr lvl="0" algn="ctr"/>
                  <a:r>
                    <a:rPr b="0" i="0">
                      <a:ln cap="flat" cmpd="sng" w="9525">
                        <a:solidFill>
                          <a:srgbClr val="0B5394"/>
                        </a:solidFill>
                        <a:prstDash val="solid"/>
                        <a:round/>
                        <a:headEnd len="sm" w="sm" type="none"/>
                        <a:tailEnd len="sm" w="sm" type="none"/>
                      </a:ln>
                      <a:solidFill>
                        <a:schemeClr val="lt2"/>
                      </a:solidFill>
                      <a:latin typeface="Arial"/>
                    </a:rPr>
                    <a:t>Racism</a:t>
                  </a:r>
                </a:p>
              </p:txBody>
            </p:sp>
            <p:sp>
              <p:nvSpPr>
                <p:cNvPr id="261" name="Google Shape;261;gc84268eb41_0_6"/>
                <p:cNvSpPr/>
                <p:nvPr/>
              </p:nvSpPr>
              <p:spPr>
                <a:xfrm rot="-308302">
                  <a:off x="3736459" y="1260010"/>
                  <a:ext cx="2690804" cy="677555"/>
                </a:xfrm>
                <a:prstGeom prst="rect">
                  <a:avLst/>
                </a:prstGeom>
              </p:spPr>
              <p:txBody>
                <a:bodyPr>
                  <a:prstTxWarp prst="textPlain"/>
                </a:bodyPr>
                <a:lstStyle/>
                <a:p>
                  <a:pPr lvl="0" algn="ctr"/>
                  <a:r>
                    <a:rPr b="0" i="0">
                      <a:ln cap="flat" cmpd="sng" w="9525">
                        <a:solidFill>
                          <a:srgbClr val="0B5394"/>
                        </a:solidFill>
                        <a:prstDash val="solid"/>
                        <a:round/>
                        <a:headEnd len="sm" w="sm" type="none"/>
                        <a:tailEnd len="sm" w="sm" type="none"/>
                      </a:ln>
                      <a:solidFill>
                        <a:schemeClr val="lt2"/>
                      </a:solidFill>
                      <a:latin typeface="Arial"/>
                    </a:rPr>
                    <a:t>Inequity</a:t>
                  </a:r>
                </a:p>
              </p:txBody>
            </p:sp>
          </p:grpSp>
          <p:sp>
            <p:nvSpPr>
              <p:cNvPr id="262" name="Google Shape;262;gc84268eb41_0_6"/>
              <p:cNvSpPr/>
              <p:nvPr/>
            </p:nvSpPr>
            <p:spPr>
              <a:xfrm>
                <a:off x="9468852" y="2520103"/>
                <a:ext cx="3538200" cy="38946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i="1" lang="en-US" sz="2200">
                    <a:solidFill>
                      <a:schemeClr val="dk1"/>
                    </a:solidFill>
                    <a:latin typeface="Calibri"/>
                    <a:ea typeface="Calibri"/>
                    <a:cs typeface="Calibri"/>
                    <a:sym typeface="Calibri"/>
                  </a:rPr>
                  <a:t>“The CPD’s...algorithms not only failed to accurately predict violent crime but </a:t>
                </a:r>
                <a:r>
                  <a:rPr b="1" i="1" lang="en-US" sz="2200">
                    <a:solidFill>
                      <a:schemeClr val="dk1"/>
                    </a:solidFill>
                    <a:latin typeface="Calibri"/>
                    <a:ea typeface="Calibri"/>
                    <a:cs typeface="Calibri"/>
                    <a:sym typeface="Calibri"/>
                  </a:rPr>
                  <a:t>endangered...civil liberties </a:t>
                </a:r>
                <a:r>
                  <a:rPr i="1" lang="en-US" sz="2200">
                    <a:solidFill>
                      <a:schemeClr val="dk1"/>
                    </a:solidFill>
                    <a:latin typeface="Calibri"/>
                    <a:ea typeface="Calibri"/>
                    <a:cs typeface="Calibri"/>
                    <a:sym typeface="Calibri"/>
                  </a:rPr>
                  <a:t>and </a:t>
                </a:r>
                <a:r>
                  <a:rPr b="1" i="1" lang="en-US" sz="2200">
                    <a:solidFill>
                      <a:schemeClr val="dk1"/>
                    </a:solidFill>
                    <a:latin typeface="Calibri"/>
                    <a:ea typeface="Calibri"/>
                    <a:cs typeface="Calibri"/>
                    <a:sym typeface="Calibri"/>
                  </a:rPr>
                  <a:t>exacerbated racial disparities.</a:t>
                </a:r>
                <a:r>
                  <a:rPr i="1" lang="en-US" sz="2200">
                    <a:solidFill>
                      <a:schemeClr val="dk1"/>
                    </a:solidFill>
                    <a:latin typeface="Calibri"/>
                    <a:ea typeface="Calibri"/>
                    <a:cs typeface="Calibri"/>
                    <a:sym typeface="Calibri"/>
                  </a:rPr>
                  <a:t>”</a:t>
                </a:r>
                <a:endParaRPr sz="1700"/>
              </a:p>
            </p:txBody>
          </p:sp>
        </p:grpSp>
        <p:sp>
          <p:nvSpPr>
            <p:cNvPr id="263" name="Google Shape;263;gc84268eb41_0_6"/>
            <p:cNvSpPr/>
            <p:nvPr/>
          </p:nvSpPr>
          <p:spPr>
            <a:xfrm>
              <a:off x="-386575" y="4039275"/>
              <a:ext cx="3446700" cy="2832600"/>
            </a:xfrm>
            <a:prstGeom prst="ellipse">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i="1" lang="en-US" sz="2100">
                  <a:solidFill>
                    <a:schemeClr val="dk1"/>
                  </a:solidFill>
                  <a:latin typeface="Calibri"/>
                  <a:ea typeface="Calibri"/>
                  <a:cs typeface="Calibri"/>
                  <a:sym typeface="Calibri"/>
                </a:rPr>
                <a:t>Racial Threat Theory</a:t>
              </a:r>
              <a:r>
                <a:rPr i="1" lang="en-US" sz="2100">
                  <a:solidFill>
                    <a:schemeClr val="dk1"/>
                  </a:solidFill>
                  <a:latin typeface="Calibri"/>
                  <a:ea typeface="Calibri"/>
                  <a:cs typeface="Calibri"/>
                  <a:sym typeface="Calibri"/>
                </a:rPr>
                <a:t>: “threatening” Black population, law enforcement actions,  social control.</a:t>
              </a:r>
              <a:endParaRPr i="1" sz="2500">
                <a:solidFill>
                  <a:srgbClr val="333333"/>
                </a:solidFill>
                <a:highlight>
                  <a:schemeClr val="lt1"/>
                </a:highlight>
                <a:latin typeface="Calibri"/>
                <a:ea typeface="Calibri"/>
                <a:cs typeface="Calibri"/>
                <a:sym typeface="Calibri"/>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gtEl>
                                        <p:attrNameLst>
                                          <p:attrName>style.visibility</p:attrName>
                                        </p:attrNameLst>
                                      </p:cBhvr>
                                      <p:to>
                                        <p:strVal val="visible"/>
                                      </p:to>
                                    </p:set>
                                    <p:animEffect filter="fade" transition="in">
                                      <p:cBhvr>
                                        <p:cTn dur="1000"/>
                                        <p:tgtEl>
                                          <p:spTgt spid="25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8" name="Shape 268"/>
        <p:cNvGrpSpPr/>
        <p:nvPr/>
      </p:nvGrpSpPr>
      <p:grpSpPr>
        <a:xfrm>
          <a:off x="0" y="0"/>
          <a:ext cx="0" cy="0"/>
          <a:chOff x="0" y="0"/>
          <a:chExt cx="0" cy="0"/>
        </a:xfrm>
      </p:grpSpPr>
      <p:sp>
        <p:nvSpPr>
          <p:cNvPr id="269" name="Google Shape;269;g7a0bcfd04c_0_0"/>
          <p:cNvSpPr txBox="1"/>
          <p:nvPr>
            <p:ph type="title"/>
          </p:nvPr>
        </p:nvSpPr>
        <p:spPr>
          <a:xfrm>
            <a:off x="515938" y="94221"/>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OUR STUDY: HYPOTHESIS AND RESEARCH QUESTIONS</a:t>
            </a:r>
            <a:endParaRPr/>
          </a:p>
        </p:txBody>
      </p:sp>
      <p:sp>
        <p:nvSpPr>
          <p:cNvPr id="270" name="Google Shape;270;g7a0bcfd04c_0_0"/>
          <p:cNvSpPr txBox="1"/>
          <p:nvPr>
            <p:ph idx="2" type="body"/>
          </p:nvPr>
        </p:nvSpPr>
        <p:spPr>
          <a:xfrm>
            <a:off x="7280945" y="4917203"/>
            <a:ext cx="3445500" cy="49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1"/>
              </a:buClr>
              <a:buSzPts val="1800"/>
              <a:buNone/>
            </a:pPr>
            <a:r>
              <a:rPr lang="en-US" sz="2500"/>
              <a:t>HYPOTHESIS</a:t>
            </a:r>
            <a:endParaRPr sz="1300"/>
          </a:p>
        </p:txBody>
      </p:sp>
      <p:sp>
        <p:nvSpPr>
          <p:cNvPr id="271" name="Google Shape;271;g7a0bcfd04c_0_0"/>
          <p:cNvSpPr txBox="1"/>
          <p:nvPr>
            <p:ph idx="1" type="body"/>
          </p:nvPr>
        </p:nvSpPr>
        <p:spPr>
          <a:xfrm>
            <a:off x="6582025" y="1847375"/>
            <a:ext cx="5177400" cy="2846700"/>
          </a:xfrm>
          <a:prstGeom prst="rect">
            <a:avLst/>
          </a:prstGeom>
          <a:noFill/>
          <a:ln>
            <a:noFill/>
          </a:ln>
        </p:spPr>
        <p:txBody>
          <a:bodyPr anchorCtr="0" anchor="t" bIns="0" lIns="0" spcFirstLastPara="1" rIns="0" wrap="square" tIns="0">
            <a:noAutofit/>
          </a:bodyPr>
          <a:lstStyle/>
          <a:p>
            <a:pPr indent="0" lvl="0" marL="0" rtl="0" algn="r">
              <a:lnSpc>
                <a:spcPct val="90000"/>
              </a:lnSpc>
              <a:spcBef>
                <a:spcPts val="1000"/>
              </a:spcBef>
              <a:spcAft>
                <a:spcPts val="0"/>
              </a:spcAft>
              <a:buClr>
                <a:schemeClr val="dk1"/>
              </a:buClr>
              <a:buSzPts val="1600"/>
              <a:buNone/>
            </a:pPr>
            <a:r>
              <a:rPr lang="en-US" sz="3200"/>
              <a:t>In Chicago, there is a relationship between </a:t>
            </a:r>
            <a:r>
              <a:rPr b="1" lang="en-US" sz="3200"/>
              <a:t>community area</a:t>
            </a:r>
            <a:r>
              <a:rPr lang="en-US" sz="3200"/>
              <a:t> and </a:t>
            </a:r>
            <a:r>
              <a:rPr b="1" lang="en-US" sz="3200"/>
              <a:t>crime rate and violent crime rate</a:t>
            </a:r>
            <a:r>
              <a:rPr lang="en-US" sz="3200"/>
              <a:t>, and between </a:t>
            </a:r>
            <a:r>
              <a:rPr b="1" lang="en-US" sz="3200"/>
              <a:t>community area</a:t>
            </a:r>
            <a:r>
              <a:rPr b="1" lang="en-US" sz="3200"/>
              <a:t> </a:t>
            </a:r>
            <a:r>
              <a:rPr lang="en-US" sz="3200"/>
              <a:t>and </a:t>
            </a:r>
            <a:r>
              <a:rPr b="1" lang="en-US" sz="3200"/>
              <a:t>arrest rates</a:t>
            </a:r>
            <a:endParaRPr b="1" sz="2200"/>
          </a:p>
        </p:txBody>
      </p:sp>
      <p:sp>
        <p:nvSpPr>
          <p:cNvPr id="272" name="Google Shape;272;g7a0bcfd04c_0_0"/>
          <p:cNvSpPr txBox="1"/>
          <p:nvPr>
            <p:ph idx="3" type="body"/>
          </p:nvPr>
        </p:nvSpPr>
        <p:spPr>
          <a:xfrm>
            <a:off x="515950" y="2926950"/>
            <a:ext cx="5177400" cy="2834400"/>
          </a:xfrm>
          <a:prstGeom prst="rect">
            <a:avLst/>
          </a:prstGeom>
          <a:noFill/>
          <a:ln>
            <a:noFill/>
          </a:ln>
        </p:spPr>
        <p:txBody>
          <a:bodyPr anchorCtr="0" anchor="b" bIns="0" lIns="0" spcFirstLastPara="1" rIns="0" wrap="square" tIns="0">
            <a:noAutofit/>
          </a:bodyPr>
          <a:lstStyle/>
          <a:p>
            <a:pPr indent="-361950" lvl="0" marL="457200" rtl="0" algn="l">
              <a:lnSpc>
                <a:spcPct val="90000"/>
              </a:lnSpc>
              <a:spcBef>
                <a:spcPts val="1000"/>
              </a:spcBef>
              <a:spcAft>
                <a:spcPts val="0"/>
              </a:spcAft>
              <a:buClr>
                <a:srgbClr val="FFFFFF"/>
              </a:buClr>
              <a:buSzPts val="2100"/>
              <a:buAutoNum type="arabicPeriod"/>
            </a:pPr>
            <a:r>
              <a:rPr lang="en-US" sz="2100">
                <a:solidFill>
                  <a:srgbClr val="FFFFFF"/>
                </a:solidFill>
              </a:rPr>
              <a:t>Is there a relationship between Community Area and</a:t>
            </a:r>
            <a:r>
              <a:rPr b="1" lang="en-US" sz="2100">
                <a:solidFill>
                  <a:srgbClr val="FFFFFF"/>
                </a:solidFill>
              </a:rPr>
              <a:t> </a:t>
            </a:r>
            <a:r>
              <a:rPr b="1" i="1" lang="en-US" sz="2100">
                <a:solidFill>
                  <a:srgbClr val="FFFFFF"/>
                </a:solidFill>
              </a:rPr>
              <a:t>Crime Rate?</a:t>
            </a:r>
            <a:r>
              <a:rPr lang="en-US" sz="2100">
                <a:solidFill>
                  <a:srgbClr val="FFFFFF"/>
                </a:solidFill>
              </a:rPr>
              <a:t> and </a:t>
            </a:r>
            <a:r>
              <a:rPr b="1" i="1" lang="en-US" sz="2100">
                <a:solidFill>
                  <a:srgbClr val="FFFFFF"/>
                </a:solidFill>
              </a:rPr>
              <a:t>Type of Crime</a:t>
            </a:r>
            <a:r>
              <a:rPr lang="en-US" sz="2100">
                <a:solidFill>
                  <a:srgbClr val="FFFFFF"/>
                </a:solidFill>
              </a:rPr>
              <a:t>? And </a:t>
            </a:r>
            <a:r>
              <a:rPr b="1" i="1" lang="en-US" sz="2100">
                <a:solidFill>
                  <a:srgbClr val="FFFFFF"/>
                </a:solidFill>
              </a:rPr>
              <a:t>Arrest Rate?</a:t>
            </a:r>
            <a:endParaRPr sz="2100">
              <a:solidFill>
                <a:srgbClr val="FFFFFF"/>
              </a:solidFill>
            </a:endParaRPr>
          </a:p>
          <a:p>
            <a:pPr indent="-361950" lvl="0" marL="457200" rtl="0" algn="l">
              <a:lnSpc>
                <a:spcPct val="90000"/>
              </a:lnSpc>
              <a:spcBef>
                <a:spcPts val="0"/>
              </a:spcBef>
              <a:spcAft>
                <a:spcPts val="0"/>
              </a:spcAft>
              <a:buClr>
                <a:srgbClr val="FFFFFF"/>
              </a:buClr>
              <a:buSzPts val="2100"/>
              <a:buAutoNum type="arabicPeriod"/>
            </a:pPr>
            <a:r>
              <a:rPr lang="en-US" sz="2100">
                <a:solidFill>
                  <a:srgbClr val="FFFFFF"/>
                </a:solidFill>
              </a:rPr>
              <a:t>Can Community Area </a:t>
            </a:r>
            <a:r>
              <a:rPr b="1" i="1" lang="en-US" sz="2100">
                <a:solidFill>
                  <a:srgbClr val="FFFFFF"/>
                </a:solidFill>
              </a:rPr>
              <a:t>predict</a:t>
            </a:r>
            <a:r>
              <a:rPr lang="en-US" sz="2100">
                <a:solidFill>
                  <a:srgbClr val="FFFFFF"/>
                </a:solidFill>
              </a:rPr>
              <a:t> Crime Rate? Type of Crime? Arrest Rate?</a:t>
            </a:r>
            <a:endParaRPr sz="2100">
              <a:solidFill>
                <a:srgbClr val="FFFFFF"/>
              </a:solidFill>
            </a:endParaRPr>
          </a:p>
          <a:p>
            <a:pPr indent="-361950" lvl="0" marL="457200" rtl="0" algn="l">
              <a:lnSpc>
                <a:spcPct val="90000"/>
              </a:lnSpc>
              <a:spcBef>
                <a:spcPts val="0"/>
              </a:spcBef>
              <a:spcAft>
                <a:spcPts val="0"/>
              </a:spcAft>
              <a:buSzPts val="2100"/>
              <a:buAutoNum type="arabicPeriod"/>
            </a:pPr>
            <a:r>
              <a:rPr lang="en-US" sz="2100"/>
              <a:t>If so, does considering </a:t>
            </a:r>
            <a:r>
              <a:rPr b="1" i="1" lang="en-US" sz="2100"/>
              <a:t>variables </a:t>
            </a:r>
            <a:r>
              <a:rPr lang="en-US" sz="2100"/>
              <a:t>such as Median Income, Race, Level of Educational Attainment, and/or Employment Rate </a:t>
            </a:r>
            <a:r>
              <a:rPr b="1" i="1" lang="en-US" sz="2100"/>
              <a:t>improve predictive power</a:t>
            </a:r>
            <a:r>
              <a:rPr lang="en-US" sz="2100"/>
              <a:t> of the model? </a:t>
            </a:r>
            <a:endParaRPr sz="2100"/>
          </a:p>
        </p:txBody>
      </p:sp>
      <p:sp>
        <p:nvSpPr>
          <p:cNvPr id="273" name="Google Shape;273;g7a0bcfd04c_0_0"/>
          <p:cNvSpPr txBox="1"/>
          <p:nvPr>
            <p:ph idx="4" type="body"/>
          </p:nvPr>
        </p:nvSpPr>
        <p:spPr>
          <a:xfrm>
            <a:off x="1455909" y="1781225"/>
            <a:ext cx="3445500" cy="4953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accent3"/>
              </a:buClr>
              <a:buSzPts val="1800"/>
              <a:buNone/>
            </a:pPr>
            <a:r>
              <a:rPr lang="en-US" sz="2500"/>
              <a:t>RESEARCH QUESTIONS</a:t>
            </a:r>
            <a:endParaRPr sz="2500"/>
          </a:p>
        </p:txBody>
      </p:sp>
      <p:sp>
        <p:nvSpPr>
          <p:cNvPr id="274" name="Google Shape;274;g7a0bcfd04c_0_0"/>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None/>
            </a:pPr>
            <a:fld id="{00000000-1234-1234-1234-123412341234}" type="slidenum">
              <a:rPr lang="en-US"/>
              <a:t>‹#›</a:t>
            </a:fld>
            <a:endParaRPr/>
          </a:p>
        </p:txBody>
      </p:sp>
      <p:sp>
        <p:nvSpPr>
          <p:cNvPr id="275" name="Google Shape;275;g7a0bcfd04c_0_0"/>
          <p:cNvSpPr txBox="1"/>
          <p:nvPr/>
        </p:nvSpPr>
        <p:spPr>
          <a:xfrm>
            <a:off x="985725" y="5939600"/>
            <a:ext cx="9970800" cy="641700"/>
          </a:xfrm>
          <a:prstGeom prst="rect">
            <a:avLst/>
          </a:prstGeom>
          <a:noFill/>
          <a:ln>
            <a:noFill/>
          </a:ln>
        </p:spPr>
        <p:txBody>
          <a:bodyPr anchorCtr="0" anchor="t" bIns="91425" lIns="91425" spcFirstLastPara="1" rIns="91425" wrap="square" tIns="91425">
            <a:spAutoFit/>
          </a:bodyPr>
          <a:lstStyle/>
          <a:p>
            <a:pPr indent="0" lvl="0" marL="0" rtl="0" algn="ctr">
              <a:lnSpc>
                <a:spcPct val="90000"/>
              </a:lnSpc>
              <a:spcBef>
                <a:spcPts val="1000"/>
              </a:spcBef>
              <a:spcAft>
                <a:spcPts val="0"/>
              </a:spcAft>
              <a:buClr>
                <a:schemeClr val="dk1"/>
              </a:buClr>
              <a:buSzPts val="1600"/>
              <a:buFont typeface="Arial"/>
              <a:buNone/>
            </a:pPr>
            <a:r>
              <a:rPr b="1" i="1" lang="en-US" sz="3300">
                <a:solidFill>
                  <a:srgbClr val="2DB4B4"/>
                </a:solidFill>
                <a:latin typeface="Calibri"/>
                <a:ea typeface="Calibri"/>
                <a:cs typeface="Calibri"/>
                <a:sym typeface="Calibri"/>
              </a:rPr>
              <a:t>Is risk evenly shared? Is justice evenly delivered?</a:t>
            </a:r>
            <a:endParaRPr b="1" i="1" sz="3300">
              <a:solidFill>
                <a:srgbClr val="2DB4B4"/>
              </a:solidFill>
              <a:latin typeface="Calibri"/>
              <a:ea typeface="Calibri"/>
              <a:cs typeface="Calibri"/>
              <a:sym typeface="Calibri"/>
            </a:endParaRPr>
          </a:p>
        </p:txBody>
      </p:sp>
      <p:sp>
        <p:nvSpPr>
          <p:cNvPr id="276" name="Google Shape;276;g7a0bcfd04c_0_0"/>
          <p:cNvSpPr/>
          <p:nvPr/>
        </p:nvSpPr>
        <p:spPr>
          <a:xfrm>
            <a:off x="5365875" y="1781225"/>
            <a:ext cx="431400" cy="588000"/>
          </a:xfrm>
          <a:prstGeom prst="down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7" name="Google Shape;277;g7a0bcfd04c_0_0"/>
          <p:cNvSpPr/>
          <p:nvPr/>
        </p:nvSpPr>
        <p:spPr>
          <a:xfrm rot="10800000">
            <a:off x="6381350" y="4870850"/>
            <a:ext cx="431400" cy="588000"/>
          </a:xfrm>
          <a:prstGeom prst="downArrow">
            <a:avLst>
              <a:gd fmla="val 50000" name="adj1"/>
              <a:gd fmla="val 50000" name="adj2"/>
            </a:avLst>
          </a:prstGeom>
          <a:solidFill>
            <a:srgbClr val="FFFFFF"/>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78" name="Google Shape;278;g7a0bcfd04c_0_0"/>
          <p:cNvSpPr txBox="1"/>
          <p:nvPr>
            <p:ph idx="3" type="body"/>
          </p:nvPr>
        </p:nvSpPr>
        <p:spPr>
          <a:xfrm>
            <a:off x="532350" y="3212225"/>
            <a:ext cx="5292600" cy="1540500"/>
          </a:xfrm>
          <a:prstGeom prst="rect">
            <a:avLst/>
          </a:prstGeom>
          <a:noFill/>
          <a:ln>
            <a:noFill/>
          </a:ln>
        </p:spPr>
        <p:txBody>
          <a:bodyPr anchorCtr="0" anchor="b" bIns="0" lIns="0" spcFirstLastPara="1" rIns="0" wrap="square" tIns="0">
            <a:noAutofit/>
          </a:bodyPr>
          <a:lstStyle/>
          <a:p>
            <a:pPr indent="-361950" lvl="0" marL="457200" rtl="0" algn="l">
              <a:lnSpc>
                <a:spcPct val="90000"/>
              </a:lnSpc>
              <a:spcBef>
                <a:spcPts val="1000"/>
              </a:spcBef>
              <a:spcAft>
                <a:spcPts val="0"/>
              </a:spcAft>
              <a:buClr>
                <a:srgbClr val="FFFFFF"/>
              </a:buClr>
              <a:buSzPts val="2100"/>
              <a:buFont typeface="Calibri"/>
              <a:buAutoNum type="arabicPeriod"/>
            </a:pPr>
            <a:r>
              <a:t/>
            </a:r>
            <a:endParaRPr sz="2100"/>
          </a:p>
          <a:p>
            <a:pPr indent="-361950" lvl="0" marL="457200" rtl="0" algn="l">
              <a:lnSpc>
                <a:spcPct val="90000"/>
              </a:lnSpc>
              <a:spcBef>
                <a:spcPts val="0"/>
              </a:spcBef>
              <a:spcAft>
                <a:spcPts val="0"/>
              </a:spcAft>
              <a:buSzPts val="2100"/>
              <a:buAutoNum type="arabicPeriod"/>
            </a:pPr>
            <a:r>
              <a:rPr lang="en-US" sz="2100"/>
              <a:t>Can Community Area </a:t>
            </a:r>
            <a:r>
              <a:rPr b="1" i="1" lang="en-US" sz="2100"/>
              <a:t>predict</a:t>
            </a:r>
            <a:r>
              <a:rPr lang="en-US" sz="2100"/>
              <a:t> Crime Rate? Type of Crime? Arrest Rate?</a:t>
            </a:r>
            <a:endParaRPr sz="2100"/>
          </a:p>
          <a:p>
            <a:pPr indent="0" lvl="0" marL="0" rtl="0" algn="l">
              <a:lnSpc>
                <a:spcPct val="90000"/>
              </a:lnSpc>
              <a:spcBef>
                <a:spcPts val="1000"/>
              </a:spcBef>
              <a:spcAft>
                <a:spcPts val="0"/>
              </a:spcAft>
              <a:buNone/>
            </a:pPr>
            <a:r>
              <a:t/>
            </a:r>
            <a:endParaRPr sz="2100"/>
          </a:p>
        </p:txBody>
      </p:sp>
      <p:sp>
        <p:nvSpPr>
          <p:cNvPr id="279" name="Google Shape;279;g7a0bcfd04c_0_0"/>
          <p:cNvSpPr txBox="1"/>
          <p:nvPr>
            <p:ph idx="3" type="body"/>
          </p:nvPr>
        </p:nvSpPr>
        <p:spPr>
          <a:xfrm>
            <a:off x="515950" y="2579075"/>
            <a:ext cx="5177400" cy="1383300"/>
          </a:xfrm>
          <a:prstGeom prst="rect">
            <a:avLst/>
          </a:prstGeom>
          <a:noFill/>
          <a:ln>
            <a:noFill/>
          </a:ln>
        </p:spPr>
        <p:txBody>
          <a:bodyPr anchorCtr="0" anchor="b" bIns="0" lIns="0" spcFirstLastPara="1" rIns="0" wrap="square" tIns="0">
            <a:noAutofit/>
          </a:bodyPr>
          <a:lstStyle/>
          <a:p>
            <a:pPr indent="-361950" lvl="0" marL="457200" rtl="0" algn="l">
              <a:lnSpc>
                <a:spcPct val="90000"/>
              </a:lnSpc>
              <a:spcBef>
                <a:spcPts val="1000"/>
              </a:spcBef>
              <a:spcAft>
                <a:spcPts val="0"/>
              </a:spcAft>
              <a:buSzPts val="2100"/>
              <a:buAutoNum type="arabicPeriod"/>
            </a:pPr>
            <a:r>
              <a:rPr lang="en-US" sz="2100"/>
              <a:t>Is there a relationship between Community Area and</a:t>
            </a:r>
            <a:r>
              <a:rPr b="1" lang="en-US" sz="2100"/>
              <a:t> </a:t>
            </a:r>
            <a:r>
              <a:rPr b="1" i="1" lang="en-US" sz="2100"/>
              <a:t>Crime Rate?</a:t>
            </a:r>
            <a:r>
              <a:rPr lang="en-US" sz="2100"/>
              <a:t> </a:t>
            </a:r>
            <a:r>
              <a:rPr lang="en-US" sz="2100"/>
              <a:t>and </a:t>
            </a:r>
            <a:r>
              <a:rPr b="1" i="1" lang="en-US" sz="2100"/>
              <a:t>Violent </a:t>
            </a:r>
            <a:r>
              <a:rPr b="1" i="1" lang="en-US" sz="2100"/>
              <a:t>Crime Rate</a:t>
            </a:r>
            <a:r>
              <a:rPr lang="en-US" sz="2100"/>
              <a:t>? And </a:t>
            </a:r>
            <a:r>
              <a:rPr b="1" i="1" lang="en-US" sz="2100"/>
              <a:t>Arrest Rate?</a:t>
            </a:r>
            <a:endParaRPr sz="2100"/>
          </a:p>
          <a:p>
            <a:pPr indent="0" lvl="0" marL="457200" rtl="0" algn="l">
              <a:lnSpc>
                <a:spcPct val="90000"/>
              </a:lnSpc>
              <a:spcBef>
                <a:spcPts val="1000"/>
              </a:spcBef>
              <a:spcAft>
                <a:spcPts val="0"/>
              </a:spcAft>
              <a:buNone/>
            </a:pPr>
            <a:r>
              <a:t/>
            </a:r>
            <a:endParaRPr sz="21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27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7a0bcfd04c_0_187"/>
          <p:cNvSpPr txBox="1"/>
          <p:nvPr>
            <p:ph type="title"/>
          </p:nvPr>
        </p:nvSpPr>
        <p:spPr>
          <a:xfrm>
            <a:off x="497528" y="-21653"/>
            <a:ext cx="11150700" cy="920400"/>
          </a:xfrm>
          <a:prstGeom prst="rect">
            <a:avLst/>
          </a:prstGeom>
          <a:noFill/>
          <a:ln>
            <a:noFill/>
          </a:ln>
        </p:spPr>
        <p:txBody>
          <a:bodyPr anchorCtr="0" anchor="b" bIns="0" lIns="0" spcFirstLastPara="1" rIns="0" wrap="square" tIns="0">
            <a:norm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SECOND STOP</a:t>
            </a:r>
            <a:endParaRPr/>
          </a:p>
        </p:txBody>
      </p:sp>
      <p:sp>
        <p:nvSpPr>
          <p:cNvPr id="286" name="Google Shape;286;g7a0bcfd04c_0_187"/>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rmAutofit/>
          </a:bodyPr>
          <a:lstStyle/>
          <a:p>
            <a:pPr indent="0" lvl="0" marL="0" rtl="0" algn="ctr">
              <a:spcBef>
                <a:spcPts val="0"/>
              </a:spcBef>
              <a:spcAft>
                <a:spcPts val="0"/>
              </a:spcAft>
              <a:buNone/>
            </a:pPr>
            <a:fld id="{00000000-1234-1234-1234-123412341234}" type="slidenum">
              <a:rPr lang="en-US"/>
              <a:t>‹#›</a:t>
            </a:fld>
            <a:endParaRPr/>
          </a:p>
        </p:txBody>
      </p:sp>
      <p:sp>
        <p:nvSpPr>
          <p:cNvPr id="287" name="Google Shape;287;g7a0bcfd04c_0_187"/>
          <p:cNvSpPr txBox="1"/>
          <p:nvPr>
            <p:ph idx="3" type="body"/>
          </p:nvPr>
        </p:nvSpPr>
        <p:spPr>
          <a:xfrm>
            <a:off x="663821" y="5118847"/>
            <a:ext cx="2588700" cy="495300"/>
          </a:xfrm>
          <a:prstGeom prst="rect">
            <a:avLst/>
          </a:prstGeom>
          <a:noFill/>
          <a:ln>
            <a:noFill/>
          </a:ln>
        </p:spPr>
        <p:txBody>
          <a:bodyPr anchorCtr="0" anchor="ctr" bIns="0" lIns="0" spcFirstLastPara="1" rIns="0" wrap="square" tIns="0">
            <a:noAutofit/>
          </a:bodyPr>
          <a:lstStyle/>
          <a:p>
            <a:pPr indent="-342900" lvl="0" marL="342900" rtl="0" algn="l">
              <a:lnSpc>
                <a:spcPct val="90000"/>
              </a:lnSpc>
              <a:spcBef>
                <a:spcPts val="0"/>
              </a:spcBef>
              <a:spcAft>
                <a:spcPts val="0"/>
              </a:spcAft>
              <a:buClr>
                <a:srgbClr val="0D1D51"/>
              </a:buClr>
              <a:buSzPts val="2000"/>
              <a:buFont typeface="Arial"/>
              <a:buChar char="•"/>
            </a:pPr>
            <a:r>
              <a:rPr b="0" lang="en-US" sz="2000"/>
              <a:t>BACKGROUND &amp; </a:t>
            </a:r>
            <a:r>
              <a:rPr b="0" lang="en-US" sz="2000" cap="none">
                <a:latin typeface="Corbel"/>
                <a:ea typeface="Corbel"/>
                <a:cs typeface="Corbel"/>
                <a:sym typeface="Corbel"/>
              </a:rPr>
              <a:t>PROBLEM OF PRACTICE</a:t>
            </a:r>
            <a:endParaRPr/>
          </a:p>
          <a:p>
            <a:pPr indent="-342900" lvl="0" marL="342900" rtl="0" algn="l">
              <a:lnSpc>
                <a:spcPct val="90000"/>
              </a:lnSpc>
              <a:spcBef>
                <a:spcPts val="1000"/>
              </a:spcBef>
              <a:spcAft>
                <a:spcPts val="0"/>
              </a:spcAft>
              <a:buClr>
                <a:srgbClr val="0D1D51"/>
              </a:buClr>
              <a:buSzPts val="2000"/>
              <a:buFont typeface="Arial"/>
              <a:buChar char="•"/>
            </a:pPr>
            <a:r>
              <a:rPr b="0" lang="en-US" sz="2000" cap="none">
                <a:latin typeface="Corbel"/>
                <a:ea typeface="Corbel"/>
                <a:cs typeface="Corbel"/>
                <a:sym typeface="Corbel"/>
              </a:rPr>
              <a:t>RESEARCH QUESTIONS &amp; HYPOTHESIS</a:t>
            </a:r>
            <a:endParaRPr/>
          </a:p>
        </p:txBody>
      </p:sp>
      <p:sp>
        <p:nvSpPr>
          <p:cNvPr id="288" name="Google Shape;288;g7a0bcfd04c_0_187"/>
          <p:cNvSpPr txBox="1"/>
          <p:nvPr/>
        </p:nvSpPr>
        <p:spPr>
          <a:xfrm>
            <a:off x="9193873" y="4852162"/>
            <a:ext cx="2588700" cy="495300"/>
          </a:xfrm>
          <a:prstGeom prst="rect">
            <a:avLst/>
          </a:prstGeom>
          <a:noFill/>
          <a:ln>
            <a:noFill/>
          </a:ln>
        </p:spPr>
        <p:txBody>
          <a:bodyPr anchorCtr="0" anchor="ctr" bIns="0" lIns="0" spcFirstLastPara="1" rIns="0" wrap="square" tIns="0">
            <a:noAutofit/>
          </a:bodyPr>
          <a:lstStyle/>
          <a:p>
            <a:pPr indent="-342900" lvl="0" marL="342900" marR="0" rtl="0" algn="l">
              <a:lnSpc>
                <a:spcPct val="90000"/>
              </a:lnSpc>
              <a:spcBef>
                <a:spcPts val="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LIMITATIONS </a:t>
            </a:r>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IMPLICATIONS &amp; NEXT STEPS</a:t>
            </a:r>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Q&amp;A</a:t>
            </a:r>
            <a:endParaRPr/>
          </a:p>
        </p:txBody>
      </p:sp>
      <p:sp>
        <p:nvSpPr>
          <p:cNvPr id="289" name="Google Shape;289;g7a0bcfd04c_0_187"/>
          <p:cNvSpPr txBox="1"/>
          <p:nvPr/>
        </p:nvSpPr>
        <p:spPr>
          <a:xfrm>
            <a:off x="6318682" y="4814047"/>
            <a:ext cx="2588700" cy="495300"/>
          </a:xfrm>
          <a:prstGeom prst="rect">
            <a:avLst/>
          </a:prstGeom>
          <a:noFill/>
          <a:ln>
            <a:noFill/>
          </a:ln>
        </p:spPr>
        <p:txBody>
          <a:bodyPr anchorCtr="0" anchor="ctr" bIns="0" lIns="0" spcFirstLastPara="1" rIns="0" wrap="square" tIns="0">
            <a:noAutofit/>
          </a:bodyPr>
          <a:lstStyle/>
          <a:p>
            <a:pPr indent="-342900" lvl="0" marL="342900" marR="0" rtl="0" algn="l">
              <a:lnSpc>
                <a:spcPct val="90000"/>
              </a:lnSpc>
              <a:spcBef>
                <a:spcPts val="1000"/>
              </a:spcBef>
              <a:spcAft>
                <a:spcPts val="0"/>
              </a:spcAft>
              <a:buClr>
                <a:srgbClr val="0D1D51"/>
              </a:buClr>
              <a:buSzPts val="2000"/>
              <a:buFont typeface="Arial"/>
              <a:buChar char="•"/>
            </a:pPr>
            <a:r>
              <a:rPr lang="en-US" sz="2000">
                <a:solidFill>
                  <a:srgbClr val="0D1D51"/>
                </a:solidFill>
                <a:latin typeface="Corbel"/>
                <a:ea typeface="Corbel"/>
                <a:cs typeface="Corbel"/>
                <a:sym typeface="Corbel"/>
              </a:rPr>
              <a:t>MODELING &amp; </a:t>
            </a:r>
            <a:r>
              <a:rPr b="0" lang="en-US" sz="2000" cap="none">
                <a:solidFill>
                  <a:srgbClr val="0D1D51"/>
                </a:solidFill>
                <a:latin typeface="Corbel"/>
                <a:ea typeface="Corbel"/>
                <a:cs typeface="Corbel"/>
                <a:sym typeface="Corbel"/>
              </a:rPr>
              <a:t>VALIDATION</a:t>
            </a:r>
            <a:endParaRPr b="0" sz="2000" cap="none">
              <a:solidFill>
                <a:srgbClr val="0D1D51"/>
              </a:solidFill>
              <a:latin typeface="Corbel"/>
              <a:ea typeface="Corbel"/>
              <a:cs typeface="Corbel"/>
              <a:sym typeface="Corbel"/>
            </a:endParaRPr>
          </a:p>
          <a:p>
            <a:pPr indent="-342900" lvl="0" marL="342900" marR="0" rtl="0" algn="l">
              <a:lnSpc>
                <a:spcPct val="90000"/>
              </a:lnSpc>
              <a:spcBef>
                <a:spcPts val="1000"/>
              </a:spcBef>
              <a:spcAft>
                <a:spcPts val="0"/>
              </a:spcAft>
              <a:buClr>
                <a:srgbClr val="0D1D51"/>
              </a:buClr>
              <a:buSzPts val="2000"/>
              <a:buFont typeface="Arial"/>
              <a:buChar char="•"/>
            </a:pPr>
            <a:r>
              <a:rPr b="0" lang="en-US" sz="2000" cap="none">
                <a:solidFill>
                  <a:srgbClr val="0D1D51"/>
                </a:solidFill>
                <a:latin typeface="Corbel"/>
                <a:ea typeface="Corbel"/>
                <a:cs typeface="Corbel"/>
                <a:sym typeface="Corbel"/>
              </a:rPr>
              <a:t>ANALYSIS &amp; </a:t>
            </a:r>
            <a:r>
              <a:rPr lang="en-US" sz="2000">
                <a:solidFill>
                  <a:srgbClr val="0D1D51"/>
                </a:solidFill>
                <a:latin typeface="Corbel"/>
                <a:ea typeface="Corbel"/>
                <a:cs typeface="Corbel"/>
                <a:sym typeface="Corbel"/>
              </a:rPr>
              <a:t>FINDINGS</a:t>
            </a:r>
            <a:endParaRPr/>
          </a:p>
        </p:txBody>
      </p:sp>
      <p:sp>
        <p:nvSpPr>
          <p:cNvPr id="290" name="Google Shape;290;g7a0bcfd04c_0_187"/>
          <p:cNvSpPr/>
          <p:nvPr>
            <p:ph idx="13" type="pic"/>
          </p:nvPr>
        </p:nvSpPr>
        <p:spPr>
          <a:xfrm>
            <a:off x="3623961" y="1367675"/>
            <a:ext cx="2160000" cy="2018100"/>
          </a:xfrm>
          <a:prstGeom prst="ellipse">
            <a:avLst/>
          </a:prstGeom>
          <a:solidFill>
            <a:schemeClr val="lt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sp>
        <p:nvSpPr>
          <p:cNvPr id="291" name="Google Shape;291;g7a0bcfd04c_0_187"/>
          <p:cNvSpPr/>
          <p:nvPr>
            <p:ph idx="14" type="pic"/>
          </p:nvPr>
        </p:nvSpPr>
        <p:spPr>
          <a:xfrm>
            <a:off x="6410627" y="1348882"/>
            <a:ext cx="2160000" cy="2018100"/>
          </a:xfrm>
          <a:prstGeom prst="ellipse">
            <a:avLst/>
          </a:prstGeom>
          <a:solidFill>
            <a:schemeClr val="lt2"/>
          </a:solidFill>
          <a:ln>
            <a:noFill/>
          </a:ln>
        </p:spPr>
        <p:txBody>
          <a:bodyPr anchorCtr="0" anchor="ctr" bIns="45700" lIns="91425" spcFirstLastPara="1" rIns="91425" wrap="square" tIns="45700">
            <a:noAutofit/>
          </a:bodyPr>
          <a:lstStyle/>
          <a:p>
            <a:pPr indent="0" lvl="0" marL="0" rtl="0" algn="ctr">
              <a:spcBef>
                <a:spcPts val="1000"/>
              </a:spcBef>
              <a:spcAft>
                <a:spcPts val="0"/>
              </a:spcAft>
              <a:buNone/>
            </a:pPr>
            <a:r>
              <a:t/>
            </a:r>
            <a:endParaRPr/>
          </a:p>
        </p:txBody>
      </p:sp>
      <p:pic>
        <p:nvPicPr>
          <p:cNvPr id="292" name="Google Shape;292;g7a0bcfd04c_0_187"/>
          <p:cNvPicPr preferRelativeResize="0"/>
          <p:nvPr/>
        </p:nvPicPr>
        <p:blipFill rotWithShape="1">
          <a:blip r:embed="rId3">
            <a:alphaModFix/>
          </a:blip>
          <a:srcRect b="0" l="0" r="0" t="0"/>
          <a:stretch/>
        </p:blipFill>
        <p:spPr>
          <a:xfrm>
            <a:off x="9121050" y="961999"/>
            <a:ext cx="2576100" cy="2791800"/>
          </a:xfrm>
          <a:prstGeom prst="ellipse">
            <a:avLst/>
          </a:prstGeom>
          <a:noFill/>
          <a:ln cap="flat" cmpd="sng" w="38100">
            <a:solidFill>
              <a:srgbClr val="33CCCC"/>
            </a:solidFill>
            <a:prstDash val="solid"/>
            <a:round/>
            <a:headEnd len="sm" w="sm" type="none"/>
            <a:tailEnd len="sm" w="sm" type="none"/>
          </a:ln>
        </p:spPr>
      </p:pic>
      <p:pic>
        <p:nvPicPr>
          <p:cNvPr id="293" name="Google Shape;293;g7a0bcfd04c_0_187"/>
          <p:cNvPicPr preferRelativeResize="0"/>
          <p:nvPr/>
        </p:nvPicPr>
        <p:blipFill rotWithShape="1">
          <a:blip r:embed="rId4">
            <a:alphaModFix/>
          </a:blip>
          <a:srcRect b="0" l="0" r="0" t="0"/>
          <a:stretch/>
        </p:blipFill>
        <p:spPr>
          <a:xfrm>
            <a:off x="421225" y="1064381"/>
            <a:ext cx="2588700" cy="2726100"/>
          </a:xfrm>
          <a:prstGeom prst="ellipse">
            <a:avLst/>
          </a:prstGeom>
          <a:solidFill>
            <a:schemeClr val="lt2"/>
          </a:solidFill>
          <a:ln cap="flat" cmpd="sng" w="38100">
            <a:solidFill>
              <a:srgbClr val="33CCCC"/>
            </a:solidFill>
            <a:prstDash val="solid"/>
            <a:round/>
            <a:headEnd len="sm" w="sm" type="none"/>
            <a:tailEnd len="sm" w="sm" type="none"/>
          </a:ln>
        </p:spPr>
      </p:pic>
      <p:pic>
        <p:nvPicPr>
          <p:cNvPr id="294" name="Google Shape;294;g7a0bcfd04c_0_187"/>
          <p:cNvPicPr preferRelativeResize="0"/>
          <p:nvPr/>
        </p:nvPicPr>
        <p:blipFill rotWithShape="1">
          <a:blip r:embed="rId5">
            <a:alphaModFix/>
          </a:blip>
          <a:srcRect b="0" l="0" r="0" t="0"/>
          <a:stretch/>
        </p:blipFill>
        <p:spPr>
          <a:xfrm>
            <a:off x="6247582" y="974787"/>
            <a:ext cx="2486100" cy="2803800"/>
          </a:xfrm>
          <a:prstGeom prst="ellipse">
            <a:avLst/>
          </a:prstGeom>
          <a:solidFill>
            <a:schemeClr val="lt2"/>
          </a:solidFill>
          <a:ln cap="flat" cmpd="sng" w="38100">
            <a:solidFill>
              <a:srgbClr val="33CCCC"/>
            </a:solidFill>
            <a:prstDash val="solid"/>
            <a:round/>
            <a:headEnd len="sm" w="sm" type="none"/>
            <a:tailEnd len="sm" w="sm" type="none"/>
          </a:ln>
        </p:spPr>
      </p:pic>
      <p:pic>
        <p:nvPicPr>
          <p:cNvPr id="295" name="Google Shape;295;g7a0bcfd04c_0_187"/>
          <p:cNvPicPr preferRelativeResize="0"/>
          <p:nvPr/>
        </p:nvPicPr>
        <p:blipFill rotWithShape="1">
          <a:blip r:embed="rId6">
            <a:alphaModFix/>
          </a:blip>
          <a:srcRect b="0" l="0" r="0" t="0"/>
          <a:stretch/>
        </p:blipFill>
        <p:spPr>
          <a:xfrm>
            <a:off x="3300700" y="956000"/>
            <a:ext cx="2576100" cy="2803800"/>
          </a:xfrm>
          <a:prstGeom prst="ellipse">
            <a:avLst/>
          </a:prstGeom>
          <a:solidFill>
            <a:schemeClr val="lt2"/>
          </a:solidFill>
          <a:ln cap="flat" cmpd="sng" w="38100">
            <a:solidFill>
              <a:srgbClr val="33CCCC"/>
            </a:solidFill>
            <a:prstDash val="solid"/>
            <a:round/>
            <a:headEnd len="sm" w="sm" type="none"/>
            <a:tailEnd len="sm" w="sm" type="none"/>
          </a:ln>
        </p:spPr>
      </p:pic>
      <p:cxnSp>
        <p:nvCxnSpPr>
          <p:cNvPr id="296" name="Google Shape;296;g7a0bcfd04c_0_187"/>
          <p:cNvCxnSpPr/>
          <p:nvPr/>
        </p:nvCxnSpPr>
        <p:spPr>
          <a:xfrm>
            <a:off x="3100125" y="4466350"/>
            <a:ext cx="28500" cy="1952700"/>
          </a:xfrm>
          <a:prstGeom prst="straightConnector1">
            <a:avLst/>
          </a:prstGeom>
          <a:noFill/>
          <a:ln cap="flat" cmpd="sng" w="9525">
            <a:solidFill>
              <a:srgbClr val="BFBFBF"/>
            </a:solidFill>
            <a:prstDash val="solid"/>
            <a:miter lim="800000"/>
            <a:headEnd len="sm" w="sm" type="none"/>
            <a:tailEnd len="sm" w="sm" type="none"/>
          </a:ln>
        </p:spPr>
      </p:cxnSp>
      <p:cxnSp>
        <p:nvCxnSpPr>
          <p:cNvPr id="297" name="Google Shape;297;g7a0bcfd04c_0_187"/>
          <p:cNvCxnSpPr/>
          <p:nvPr/>
        </p:nvCxnSpPr>
        <p:spPr>
          <a:xfrm>
            <a:off x="543872" y="4162425"/>
            <a:ext cx="11150700" cy="0"/>
          </a:xfrm>
          <a:prstGeom prst="straightConnector1">
            <a:avLst/>
          </a:prstGeom>
          <a:noFill/>
          <a:ln cap="flat" cmpd="sng" w="34925">
            <a:solidFill>
              <a:srgbClr val="33CCCC"/>
            </a:solidFill>
            <a:prstDash val="solid"/>
            <a:miter lim="800000"/>
            <a:headEnd len="sm" w="sm" type="none"/>
            <a:tailEnd len="med" w="med" type="diamond"/>
          </a:ln>
        </p:spPr>
      </p:cxnSp>
      <p:sp>
        <p:nvSpPr>
          <p:cNvPr id="298" name="Google Shape;298;g7a0bcfd04c_0_187"/>
          <p:cNvSpPr txBox="1"/>
          <p:nvPr>
            <p:ph idx="3" type="body"/>
          </p:nvPr>
        </p:nvSpPr>
        <p:spPr>
          <a:xfrm>
            <a:off x="3312446" y="5118847"/>
            <a:ext cx="2588700" cy="495300"/>
          </a:xfrm>
          <a:prstGeom prst="rect">
            <a:avLst/>
          </a:prstGeom>
          <a:noFill/>
          <a:ln>
            <a:noFill/>
          </a:ln>
        </p:spPr>
        <p:txBody>
          <a:bodyPr anchorCtr="0" anchor="ctr" bIns="0" lIns="0" spcFirstLastPara="1" rIns="0" wrap="square" tIns="0">
            <a:noAutofit/>
          </a:bodyPr>
          <a:lstStyle/>
          <a:p>
            <a:pPr indent="-342900" lvl="0" marL="342900" rtl="0" algn="l">
              <a:lnSpc>
                <a:spcPct val="90000"/>
              </a:lnSpc>
              <a:spcBef>
                <a:spcPts val="0"/>
              </a:spcBef>
              <a:spcAft>
                <a:spcPts val="0"/>
              </a:spcAft>
              <a:buClr>
                <a:srgbClr val="0D1D51"/>
              </a:buClr>
              <a:buSzPts val="2000"/>
              <a:buFont typeface="Arial"/>
              <a:buChar char="•"/>
            </a:pPr>
            <a:r>
              <a:rPr b="0" lang="en-US" sz="2000">
                <a:solidFill>
                  <a:schemeClr val="accent3"/>
                </a:solidFill>
              </a:rPr>
              <a:t>PROCESS &amp; ANALYTICAL PLAN</a:t>
            </a:r>
            <a:endParaRPr b="0" sz="2000">
              <a:solidFill>
                <a:schemeClr val="accent3"/>
              </a:solidFill>
            </a:endParaRPr>
          </a:p>
          <a:p>
            <a:pPr indent="0" lvl="0" marL="0" rtl="0" algn="l">
              <a:lnSpc>
                <a:spcPct val="90000"/>
              </a:lnSpc>
              <a:spcBef>
                <a:spcPts val="0"/>
              </a:spcBef>
              <a:spcAft>
                <a:spcPts val="0"/>
              </a:spcAft>
              <a:buNone/>
            </a:pPr>
            <a:r>
              <a:t/>
            </a:r>
            <a:endParaRPr b="0" sz="2000"/>
          </a:p>
          <a:p>
            <a:pPr indent="-342900" lvl="0" marL="342900" rtl="0" algn="l">
              <a:lnSpc>
                <a:spcPct val="90000"/>
              </a:lnSpc>
              <a:spcBef>
                <a:spcPts val="0"/>
              </a:spcBef>
              <a:spcAft>
                <a:spcPts val="0"/>
              </a:spcAft>
              <a:buClr>
                <a:srgbClr val="0D1D51"/>
              </a:buClr>
              <a:buSzPts val="2000"/>
              <a:buFont typeface="Arial"/>
              <a:buChar char="•"/>
            </a:pPr>
            <a:r>
              <a:rPr b="0" lang="en-US" sz="2000"/>
              <a:t>DESCRIPTIVE STATISTICS</a:t>
            </a:r>
            <a:endParaRPr/>
          </a:p>
          <a:p>
            <a:pPr indent="0" lvl="0" marL="0" rtl="0" algn="l">
              <a:lnSpc>
                <a:spcPct val="90000"/>
              </a:lnSpc>
              <a:spcBef>
                <a:spcPts val="1000"/>
              </a:spcBef>
              <a:spcAft>
                <a:spcPts val="0"/>
              </a:spcAft>
              <a:buNone/>
            </a:pPr>
            <a:r>
              <a:t/>
            </a:r>
            <a:endParaRPr/>
          </a:p>
        </p:txBody>
      </p:sp>
      <p:cxnSp>
        <p:nvCxnSpPr>
          <p:cNvPr id="299" name="Google Shape;299;g7a0bcfd04c_0_187"/>
          <p:cNvCxnSpPr/>
          <p:nvPr/>
        </p:nvCxnSpPr>
        <p:spPr>
          <a:xfrm>
            <a:off x="6084975" y="4391025"/>
            <a:ext cx="28500" cy="1952700"/>
          </a:xfrm>
          <a:prstGeom prst="straightConnector1">
            <a:avLst/>
          </a:prstGeom>
          <a:noFill/>
          <a:ln cap="flat" cmpd="sng" w="9525">
            <a:solidFill>
              <a:srgbClr val="BFBFBF"/>
            </a:solidFill>
            <a:prstDash val="solid"/>
            <a:miter lim="800000"/>
            <a:headEnd len="sm" w="sm" type="none"/>
            <a:tailEnd len="sm" w="sm" type="none"/>
          </a:ln>
        </p:spPr>
      </p:cxnSp>
      <p:cxnSp>
        <p:nvCxnSpPr>
          <p:cNvPr id="300" name="Google Shape;300;g7a0bcfd04c_0_187"/>
          <p:cNvCxnSpPr/>
          <p:nvPr/>
        </p:nvCxnSpPr>
        <p:spPr>
          <a:xfrm>
            <a:off x="8754975" y="4410075"/>
            <a:ext cx="28500" cy="1952700"/>
          </a:xfrm>
          <a:prstGeom prst="straightConnector1">
            <a:avLst/>
          </a:prstGeom>
          <a:noFill/>
          <a:ln cap="flat" cmpd="sng" w="9525">
            <a:solidFill>
              <a:srgbClr val="BFBFBF"/>
            </a:solidFill>
            <a:prstDash val="solid"/>
            <a:miter lim="800000"/>
            <a:headEnd len="sm" w="sm" type="none"/>
            <a:tailEnd len="sm" w="sm" type="none"/>
          </a:ln>
        </p:spPr>
      </p:cxnSp>
      <p:pic>
        <p:nvPicPr>
          <p:cNvPr id="301" name="Google Shape;301;g7a0bcfd04c_0_187"/>
          <p:cNvPicPr preferRelativeResize="0"/>
          <p:nvPr/>
        </p:nvPicPr>
        <p:blipFill rotWithShape="1">
          <a:blip r:embed="rId7">
            <a:alphaModFix/>
          </a:blip>
          <a:srcRect b="41617" l="13783" r="8954" t="19700"/>
          <a:stretch/>
        </p:blipFill>
        <p:spPr>
          <a:xfrm>
            <a:off x="3511163" y="3251925"/>
            <a:ext cx="2148525" cy="83907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2" presetSubtype="8">
                                  <p:stCondLst>
                                    <p:cond delay="0"/>
                                  </p:stCondLst>
                                  <p:childTnLst>
                                    <p:set>
                                      <p:cBhvr>
                                        <p:cTn dur="1" fill="hold">
                                          <p:stCondLst>
                                            <p:cond delay="0"/>
                                          </p:stCondLst>
                                        </p:cTn>
                                        <p:tgtEl>
                                          <p:spTgt spid="301"/>
                                        </p:tgtEl>
                                        <p:attrNameLst>
                                          <p:attrName>style.visibility</p:attrName>
                                        </p:attrNameLst>
                                      </p:cBhvr>
                                      <p:to>
                                        <p:strVal val="visible"/>
                                      </p:to>
                                    </p:set>
                                    <p:anim calcmode="lin" valueType="num">
                                      <p:cBhvr additive="base">
                                        <p:cTn dur="1000"/>
                                        <p:tgtEl>
                                          <p:spTgt spid="301"/>
                                        </p:tgtEl>
                                        <p:attrNameLst>
                                          <p:attrName>ppt_x</p:attrName>
                                        </p:attrNameLst>
                                      </p:cBhvr>
                                      <p:tavLst>
                                        <p:tav fmla="" tm="0">
                                          <p:val>
                                            <p:strVal val="#ppt_x-1"/>
                                          </p:val>
                                        </p:tav>
                                        <p:tav fmla="" tm="100000">
                                          <p:val>
                                            <p:strVal val="#ppt_x"/>
                                          </p:val>
                                        </p:tav>
                                      </p:tavLst>
                                    </p:anim>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6" name="Shape 306"/>
        <p:cNvGrpSpPr/>
        <p:nvPr/>
      </p:nvGrpSpPr>
      <p:grpSpPr>
        <a:xfrm>
          <a:off x="0" y="0"/>
          <a:ext cx="0" cy="0"/>
          <a:chOff x="0" y="0"/>
          <a:chExt cx="0" cy="0"/>
        </a:xfrm>
      </p:grpSpPr>
      <p:sp>
        <p:nvSpPr>
          <p:cNvPr id="307" name="Google Shape;307;gce760266c8_0_58"/>
          <p:cNvSpPr/>
          <p:nvPr/>
        </p:nvSpPr>
        <p:spPr>
          <a:xfrm rot="10800000">
            <a:off x="17750" y="1279300"/>
            <a:ext cx="6174000" cy="4787400"/>
          </a:xfrm>
          <a:prstGeom prst="rect">
            <a:avLst/>
          </a:prstGeom>
          <a:solidFill>
            <a:schemeClr val="l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gce760266c8_0_58"/>
          <p:cNvSpPr txBox="1"/>
          <p:nvPr>
            <p:ph type="title"/>
          </p:nvPr>
        </p:nvSpPr>
        <p:spPr>
          <a:xfrm>
            <a:off x="515955" y="118600"/>
            <a:ext cx="7183800" cy="13257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PROCESS AND ANALYTICAL PLAN</a:t>
            </a:r>
            <a:br>
              <a:rPr lang="en-US"/>
            </a:br>
            <a:endParaRPr/>
          </a:p>
        </p:txBody>
      </p:sp>
      <p:sp>
        <p:nvSpPr>
          <p:cNvPr id="309" name="Google Shape;309;gce760266c8_0_58"/>
          <p:cNvSpPr txBox="1"/>
          <p:nvPr>
            <p:ph idx="1" type="body"/>
          </p:nvPr>
        </p:nvSpPr>
        <p:spPr>
          <a:xfrm>
            <a:off x="449100" y="1558200"/>
            <a:ext cx="7183800" cy="4351200"/>
          </a:xfrm>
          <a:prstGeom prst="rect">
            <a:avLst/>
          </a:prstGeom>
          <a:noFill/>
          <a:ln>
            <a:noFill/>
          </a:ln>
        </p:spPr>
        <p:txBody>
          <a:bodyPr anchorCtr="0" anchor="t" bIns="0" lIns="0" spcFirstLastPara="1" rIns="0" wrap="square" tIns="0">
            <a:noAutofit/>
          </a:bodyPr>
          <a:lstStyle/>
          <a:p>
            <a:pPr indent="-444500" lvl="0" marL="457200" rtl="0" algn="l">
              <a:lnSpc>
                <a:spcPct val="90000"/>
              </a:lnSpc>
              <a:spcBef>
                <a:spcPts val="1000"/>
              </a:spcBef>
              <a:spcAft>
                <a:spcPts val="0"/>
              </a:spcAft>
              <a:buSzPts val="3400"/>
              <a:buFont typeface="Calibri"/>
              <a:buAutoNum type="arabicPeriod"/>
            </a:pPr>
            <a:r>
              <a:rPr lang="en-US" sz="3400"/>
              <a:t>Data Cleaning and </a:t>
            </a:r>
            <a:br>
              <a:rPr lang="en-US" sz="3400"/>
            </a:br>
            <a:r>
              <a:rPr lang="en-US" sz="3400"/>
              <a:t>Transformations</a:t>
            </a:r>
            <a:endParaRPr sz="3400"/>
          </a:p>
          <a:p>
            <a:pPr indent="-444500" lvl="0" marL="457200" rtl="0" algn="l">
              <a:lnSpc>
                <a:spcPct val="90000"/>
              </a:lnSpc>
              <a:spcBef>
                <a:spcPts val="0"/>
              </a:spcBef>
              <a:spcAft>
                <a:spcPts val="0"/>
              </a:spcAft>
              <a:buSzPts val="3400"/>
              <a:buFont typeface="Calibri"/>
              <a:buAutoNum type="arabicPeriod"/>
            </a:pPr>
            <a:r>
              <a:rPr lang="en-US" sz="3400"/>
              <a:t>Exploratory Analysis</a:t>
            </a:r>
            <a:endParaRPr sz="3400"/>
          </a:p>
          <a:p>
            <a:pPr indent="-444500" lvl="0" marL="457200" rtl="0" algn="l">
              <a:lnSpc>
                <a:spcPct val="90000"/>
              </a:lnSpc>
              <a:spcBef>
                <a:spcPts val="0"/>
              </a:spcBef>
              <a:spcAft>
                <a:spcPts val="0"/>
              </a:spcAft>
              <a:buSzPts val="3400"/>
              <a:buFont typeface="Calibri"/>
              <a:buAutoNum type="arabicPeriod"/>
            </a:pPr>
            <a:r>
              <a:rPr lang="en-US" sz="3400"/>
              <a:t>Building Initial Model</a:t>
            </a:r>
            <a:endParaRPr sz="3400"/>
          </a:p>
          <a:p>
            <a:pPr indent="-444500" lvl="0" marL="457200" rtl="0" algn="l">
              <a:lnSpc>
                <a:spcPct val="90000"/>
              </a:lnSpc>
              <a:spcBef>
                <a:spcPts val="0"/>
              </a:spcBef>
              <a:spcAft>
                <a:spcPts val="0"/>
              </a:spcAft>
              <a:buSzPts val="3400"/>
              <a:buFont typeface="Calibri"/>
              <a:buAutoNum type="arabicPeriod"/>
            </a:pPr>
            <a:r>
              <a:rPr lang="en-US" sz="3400"/>
              <a:t>Validation</a:t>
            </a:r>
            <a:endParaRPr sz="3400"/>
          </a:p>
          <a:p>
            <a:pPr indent="-444500" lvl="0" marL="457200" rtl="0" algn="l">
              <a:lnSpc>
                <a:spcPct val="90000"/>
              </a:lnSpc>
              <a:spcBef>
                <a:spcPts val="0"/>
              </a:spcBef>
              <a:spcAft>
                <a:spcPts val="0"/>
              </a:spcAft>
              <a:buSzPts val="3400"/>
              <a:buFont typeface="Calibri"/>
              <a:buAutoNum type="arabicPeriod"/>
            </a:pPr>
            <a:r>
              <a:rPr lang="en-US" sz="3400"/>
              <a:t>Refining Model</a:t>
            </a:r>
            <a:endParaRPr sz="3400"/>
          </a:p>
          <a:p>
            <a:pPr indent="-444500" lvl="0" marL="457200" rtl="0" algn="l">
              <a:lnSpc>
                <a:spcPct val="90000"/>
              </a:lnSpc>
              <a:spcBef>
                <a:spcPts val="0"/>
              </a:spcBef>
              <a:spcAft>
                <a:spcPts val="0"/>
              </a:spcAft>
              <a:buSzPts val="3400"/>
              <a:buFont typeface="Calibri"/>
              <a:buAutoNum type="arabicPeriod"/>
            </a:pPr>
            <a:r>
              <a:rPr lang="en-US" sz="3400"/>
              <a:t>Plotting and Data </a:t>
            </a:r>
            <a:br>
              <a:rPr lang="en-US" sz="3400"/>
            </a:br>
            <a:r>
              <a:rPr lang="en-US" sz="3400"/>
              <a:t>Visualization</a:t>
            </a:r>
            <a:endParaRPr sz="3400"/>
          </a:p>
        </p:txBody>
      </p:sp>
      <p:sp>
        <p:nvSpPr>
          <p:cNvPr id="310" name="Google Shape;310;gce760266c8_0_58"/>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pic>
        <p:nvPicPr>
          <p:cNvPr id="311" name="Google Shape;311;gce760266c8_0_58"/>
          <p:cNvPicPr preferRelativeResize="0"/>
          <p:nvPr/>
        </p:nvPicPr>
        <p:blipFill>
          <a:blip r:embed="rId3">
            <a:alphaModFix/>
          </a:blip>
          <a:stretch>
            <a:fillRect/>
          </a:stretch>
        </p:blipFill>
        <p:spPr>
          <a:xfrm>
            <a:off x="6191750" y="2376550"/>
            <a:ext cx="6000250" cy="2294199"/>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6" name="Shape 316"/>
        <p:cNvGrpSpPr/>
        <p:nvPr/>
      </p:nvGrpSpPr>
      <p:grpSpPr>
        <a:xfrm>
          <a:off x="0" y="0"/>
          <a:ext cx="0" cy="0"/>
          <a:chOff x="0" y="0"/>
          <a:chExt cx="0" cy="0"/>
        </a:xfrm>
      </p:grpSpPr>
      <p:sp>
        <p:nvSpPr>
          <p:cNvPr id="317" name="Google Shape;317;gca7bed8c73_1_65"/>
          <p:cNvSpPr txBox="1"/>
          <p:nvPr>
            <p:ph idx="12" type="sldNum"/>
          </p:nvPr>
        </p:nvSpPr>
        <p:spPr>
          <a:xfrm>
            <a:off x="11363696" y="6455739"/>
            <a:ext cx="294600" cy="187500"/>
          </a:xfrm>
          <a:prstGeom prst="rect">
            <a:avLst/>
          </a:prstGeom>
          <a:noFill/>
          <a:ln>
            <a:noFill/>
          </a:ln>
        </p:spPr>
        <p:txBody>
          <a:bodyPr anchorCtr="0" anchor="ctr" bIns="0" lIns="0" spcFirstLastPara="1" rIns="0" wrap="square" tIns="0">
            <a:noAutofit/>
          </a:bodyPr>
          <a:lstStyle/>
          <a:p>
            <a:pPr indent="0" lvl="0" marL="0" rtl="0" algn="ctr">
              <a:spcBef>
                <a:spcPts val="0"/>
              </a:spcBef>
              <a:spcAft>
                <a:spcPts val="0"/>
              </a:spcAft>
              <a:buClr>
                <a:srgbClr val="000000"/>
              </a:buClr>
              <a:buFont typeface="Arial"/>
              <a:buNone/>
            </a:pPr>
            <a:fld id="{00000000-1234-1234-1234-123412341234}" type="slidenum">
              <a:rPr lang="en-US"/>
              <a:t>‹#›</a:t>
            </a:fld>
            <a:endParaRPr/>
          </a:p>
        </p:txBody>
      </p:sp>
      <p:sp>
        <p:nvSpPr>
          <p:cNvPr id="318" name="Google Shape;318;gca7bed8c73_1_65"/>
          <p:cNvSpPr txBox="1"/>
          <p:nvPr>
            <p:ph idx="1" type="body"/>
          </p:nvPr>
        </p:nvSpPr>
        <p:spPr>
          <a:xfrm>
            <a:off x="7999012" y="1412825"/>
            <a:ext cx="4089000" cy="43512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chemeClr val="dk1"/>
              </a:buClr>
              <a:buSzPts val="1800"/>
              <a:buNone/>
            </a:pPr>
            <a:r>
              <a:rPr b="1" lang="en-US" sz="2500">
                <a:solidFill>
                  <a:srgbClr val="FFFFFF"/>
                </a:solidFill>
              </a:rPr>
              <a:t>Data Sources:</a:t>
            </a:r>
            <a:endParaRPr b="1" sz="2500">
              <a:solidFill>
                <a:srgbClr val="FFFFFF"/>
              </a:solidFill>
            </a:endParaRPr>
          </a:p>
          <a:p>
            <a:pPr indent="0" lvl="0" marL="0" rtl="0" algn="l">
              <a:lnSpc>
                <a:spcPct val="90000"/>
              </a:lnSpc>
              <a:spcBef>
                <a:spcPts val="0"/>
              </a:spcBef>
              <a:spcAft>
                <a:spcPts val="0"/>
              </a:spcAft>
              <a:buClr>
                <a:schemeClr val="dk1"/>
              </a:buClr>
              <a:buSzPts val="1100"/>
              <a:buFont typeface="Arial"/>
              <a:buNone/>
            </a:pPr>
            <a:br>
              <a:rPr b="1" lang="en-US" sz="1900">
                <a:solidFill>
                  <a:srgbClr val="FFFFFF"/>
                </a:solidFill>
              </a:rPr>
            </a:br>
            <a:r>
              <a:rPr b="1" lang="en-US" sz="1900">
                <a:solidFill>
                  <a:srgbClr val="FFFFFF"/>
                </a:solidFill>
              </a:rPr>
              <a:t>Chicago Police Department's CLEAR </a:t>
            </a:r>
            <a:endParaRPr b="1" sz="1900">
              <a:solidFill>
                <a:srgbClr val="FFFFFF"/>
              </a:solidFill>
            </a:endParaRPr>
          </a:p>
          <a:p>
            <a:pPr indent="0" lvl="0" marL="0" rtl="0" algn="l">
              <a:lnSpc>
                <a:spcPct val="90000"/>
              </a:lnSpc>
              <a:spcBef>
                <a:spcPts val="0"/>
              </a:spcBef>
              <a:spcAft>
                <a:spcPts val="0"/>
              </a:spcAft>
              <a:buNone/>
            </a:pPr>
            <a:r>
              <a:rPr b="1" lang="en-US" sz="1900">
                <a:solidFill>
                  <a:srgbClr val="FFFFFF"/>
                </a:solidFill>
              </a:rPr>
              <a:t>(Citizen Law Enforcement Analysis and Reporting) system</a:t>
            </a:r>
            <a:br>
              <a:rPr b="1" lang="en-US" sz="1900">
                <a:solidFill>
                  <a:srgbClr val="FFFFFF"/>
                </a:solidFill>
              </a:rPr>
            </a:br>
            <a:br>
              <a:rPr b="1" lang="en-US" sz="1900">
                <a:solidFill>
                  <a:srgbClr val="FFFFFF"/>
                </a:solidFill>
              </a:rPr>
            </a:br>
            <a:r>
              <a:rPr b="1" lang="en-US" sz="1900">
                <a:solidFill>
                  <a:srgbClr val="FFFFFF"/>
                </a:solidFill>
              </a:rPr>
              <a:t>https://data.cityofchicago.org/</a:t>
            </a:r>
            <a:endParaRPr b="1" sz="1900">
              <a:solidFill>
                <a:srgbClr val="FFFFFF"/>
              </a:solidFill>
            </a:endParaRPr>
          </a:p>
          <a:p>
            <a:pPr indent="0" lvl="0" marL="0" rtl="0" algn="l">
              <a:lnSpc>
                <a:spcPct val="90000"/>
              </a:lnSpc>
              <a:spcBef>
                <a:spcPts val="0"/>
              </a:spcBef>
              <a:spcAft>
                <a:spcPts val="0"/>
              </a:spcAft>
              <a:buNone/>
            </a:pPr>
            <a:r>
              <a:t/>
            </a:r>
            <a:endParaRPr b="1" sz="1900">
              <a:solidFill>
                <a:srgbClr val="FFFFFF"/>
              </a:solidFill>
            </a:endParaRPr>
          </a:p>
          <a:p>
            <a:pPr indent="0" lvl="0" marL="0" rtl="0" algn="l">
              <a:lnSpc>
                <a:spcPct val="90000"/>
              </a:lnSpc>
              <a:spcBef>
                <a:spcPts val="0"/>
              </a:spcBef>
              <a:spcAft>
                <a:spcPts val="0"/>
              </a:spcAft>
              <a:buNone/>
            </a:pPr>
            <a:r>
              <a:rPr b="1" lang="en-US" sz="1900">
                <a:solidFill>
                  <a:srgbClr val="FFFFFF"/>
                </a:solidFill>
              </a:rPr>
              <a:t>Chicago Metropolitan Agency for Planning (CMAP) - Community Data Snapshots, including 2014-2018 American Community Survey five-year estimates</a:t>
            </a:r>
            <a:br>
              <a:rPr b="1" lang="en-US" sz="1900">
                <a:solidFill>
                  <a:srgbClr val="FFFFFF"/>
                </a:solidFill>
              </a:rPr>
            </a:br>
            <a:br>
              <a:rPr b="1" lang="en-US" sz="1900">
                <a:solidFill>
                  <a:srgbClr val="FFFFFF"/>
                </a:solidFill>
              </a:rPr>
            </a:br>
            <a:r>
              <a:rPr b="1" lang="en-US" sz="1900">
                <a:solidFill>
                  <a:srgbClr val="FFFFFF"/>
                </a:solidFill>
              </a:rPr>
              <a:t>https://www.cmap.illinois.gov/</a:t>
            </a:r>
            <a:br>
              <a:rPr b="1" lang="en-US" sz="1900">
                <a:solidFill>
                  <a:srgbClr val="FFFFFF"/>
                </a:solidFill>
              </a:rPr>
            </a:br>
            <a:endParaRPr b="1" sz="1900">
              <a:solidFill>
                <a:srgbClr val="FFFFFF"/>
              </a:solidFill>
            </a:endParaRPr>
          </a:p>
          <a:p>
            <a:pPr indent="0" lvl="0" marL="0" rtl="0" algn="l">
              <a:lnSpc>
                <a:spcPct val="90000"/>
              </a:lnSpc>
              <a:spcBef>
                <a:spcPts val="0"/>
              </a:spcBef>
              <a:spcAft>
                <a:spcPts val="0"/>
              </a:spcAft>
              <a:buNone/>
            </a:pPr>
            <a:r>
              <a:t/>
            </a:r>
            <a:endParaRPr b="1" sz="1900">
              <a:solidFill>
                <a:srgbClr val="FFFFFF"/>
              </a:solidFill>
            </a:endParaRPr>
          </a:p>
        </p:txBody>
      </p:sp>
      <p:sp>
        <p:nvSpPr>
          <p:cNvPr id="319" name="Google Shape;319;gca7bed8c73_1_65"/>
          <p:cNvSpPr txBox="1"/>
          <p:nvPr>
            <p:ph type="title"/>
          </p:nvPr>
        </p:nvSpPr>
        <p:spPr>
          <a:xfrm>
            <a:off x="469563" y="76196"/>
            <a:ext cx="11150700" cy="920400"/>
          </a:xfrm>
          <a:prstGeom prst="rect">
            <a:avLst/>
          </a:prstGeom>
          <a:noFill/>
          <a:ln>
            <a:noFill/>
          </a:ln>
        </p:spPr>
        <p:txBody>
          <a:bodyPr anchorCtr="0" anchor="b" bIns="0" lIns="0" spcFirstLastPara="1" rIns="0" wrap="square" tIns="0">
            <a:noAutofit/>
          </a:bodyPr>
          <a:lstStyle/>
          <a:p>
            <a:pPr indent="0" lvl="0" marL="0" rtl="0" algn="l">
              <a:lnSpc>
                <a:spcPct val="90000"/>
              </a:lnSpc>
              <a:spcBef>
                <a:spcPts val="0"/>
              </a:spcBef>
              <a:spcAft>
                <a:spcPts val="0"/>
              </a:spcAft>
              <a:buClr>
                <a:srgbClr val="2C587C"/>
              </a:buClr>
              <a:buSzPts val="3200"/>
              <a:buFont typeface="Corbel"/>
              <a:buNone/>
            </a:pPr>
            <a:r>
              <a:rPr lang="en-US">
                <a:solidFill>
                  <a:srgbClr val="2C587C"/>
                </a:solidFill>
              </a:rPr>
              <a:t>PROCESS &amp; ANALYTICAL PLAN</a:t>
            </a:r>
            <a:endParaRPr>
              <a:solidFill>
                <a:srgbClr val="2C587C"/>
              </a:solidFill>
            </a:endParaRPr>
          </a:p>
          <a:p>
            <a:pPr indent="0" lvl="0" marL="0" rtl="0" algn="l">
              <a:lnSpc>
                <a:spcPct val="90000"/>
              </a:lnSpc>
              <a:spcBef>
                <a:spcPts val="0"/>
              </a:spcBef>
              <a:spcAft>
                <a:spcPts val="0"/>
              </a:spcAft>
              <a:buClr>
                <a:srgbClr val="2C587C"/>
              </a:buClr>
              <a:buSzPts val="3200"/>
              <a:buFont typeface="Corbel"/>
              <a:buNone/>
            </a:pPr>
            <a:r>
              <a:rPr lang="en-US" sz="2600">
                <a:solidFill>
                  <a:srgbClr val="2C587C"/>
                </a:solidFill>
              </a:rPr>
              <a:t>Datasets for Analysis</a:t>
            </a:r>
            <a:endParaRPr sz="2600"/>
          </a:p>
        </p:txBody>
      </p:sp>
      <p:sp>
        <p:nvSpPr>
          <p:cNvPr id="320" name="Google Shape;320;gca7bed8c73_1_65"/>
          <p:cNvSpPr txBox="1"/>
          <p:nvPr/>
        </p:nvSpPr>
        <p:spPr>
          <a:xfrm>
            <a:off x="469575" y="1182225"/>
            <a:ext cx="7199400" cy="5479800"/>
          </a:xfrm>
          <a:prstGeom prst="rect">
            <a:avLst/>
          </a:prstGeom>
          <a:noFill/>
          <a:ln>
            <a:noFill/>
          </a:ln>
        </p:spPr>
        <p:txBody>
          <a:bodyPr anchorCtr="0" anchor="t" bIns="91425" lIns="91425" spcFirstLastPara="1" rIns="91425" wrap="square" tIns="91425">
            <a:spAutoFit/>
          </a:bodyPr>
          <a:lstStyle/>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Reviewed Chicago crime data from 2001 to current</a:t>
            </a:r>
            <a:endParaRPr sz="2200">
              <a:latin typeface="Calibri"/>
              <a:ea typeface="Calibri"/>
              <a:cs typeface="Calibri"/>
              <a:sym typeface="Calibri"/>
            </a:endParaRPr>
          </a:p>
          <a:p>
            <a:pPr indent="-368300" lvl="1" marL="914400" rtl="0" algn="l">
              <a:spcBef>
                <a:spcPts val="0"/>
              </a:spcBef>
              <a:spcAft>
                <a:spcPts val="0"/>
              </a:spcAft>
              <a:buSzPts val="2200"/>
              <a:buFont typeface="Calibri"/>
              <a:buChar char="○"/>
            </a:pPr>
            <a:r>
              <a:rPr lang="en-US" sz="2200">
                <a:latin typeface="Calibri"/>
                <a:ea typeface="Calibri"/>
                <a:cs typeface="Calibri"/>
                <a:sym typeface="Calibri"/>
              </a:rPr>
              <a:t>Includes over 7 million records</a:t>
            </a:r>
            <a:endParaRPr sz="2200">
              <a:latin typeface="Calibri"/>
              <a:ea typeface="Calibri"/>
              <a:cs typeface="Calibri"/>
              <a:sym typeface="Calibri"/>
            </a:endParaRPr>
          </a:p>
          <a:p>
            <a:pPr indent="-368300" lvl="1" marL="914400" rtl="0" algn="l">
              <a:spcBef>
                <a:spcPts val="0"/>
              </a:spcBef>
              <a:spcAft>
                <a:spcPts val="0"/>
              </a:spcAft>
              <a:buSzPts val="2200"/>
              <a:buFont typeface="Calibri"/>
              <a:buChar char="○"/>
            </a:pPr>
            <a:r>
              <a:rPr lang="en-US" sz="2200">
                <a:latin typeface="Calibri"/>
                <a:ea typeface="Calibri"/>
                <a:cs typeface="Calibri"/>
                <a:sym typeface="Calibri"/>
              </a:rPr>
              <a:t>Each unit of analysis represents a reported incident</a:t>
            </a:r>
            <a:br>
              <a:rPr lang="en-US" sz="2200">
                <a:latin typeface="Calibri"/>
                <a:ea typeface="Calibri"/>
                <a:cs typeface="Calibri"/>
                <a:sym typeface="Calibri"/>
              </a:rPr>
            </a:b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Created an investigative dataset </a:t>
            </a:r>
            <a:r>
              <a:rPr lang="en-US" sz="2200">
                <a:latin typeface="Calibri"/>
                <a:ea typeface="Calibri"/>
                <a:cs typeface="Calibri"/>
                <a:sym typeface="Calibri"/>
              </a:rPr>
              <a:t>extrapolated</a:t>
            </a:r>
            <a:r>
              <a:rPr lang="en-US" sz="2200">
                <a:latin typeface="Calibri"/>
                <a:ea typeface="Calibri"/>
                <a:cs typeface="Calibri"/>
                <a:sym typeface="Calibri"/>
              </a:rPr>
              <a:t> from the full dataset that was more recent (2015) and provided time lag for the crimes to be updated and potentially closed (2018)</a:t>
            </a:r>
            <a:br>
              <a:rPr lang="en-US" sz="2200">
                <a:latin typeface="Calibri"/>
                <a:ea typeface="Calibri"/>
                <a:cs typeface="Calibri"/>
                <a:sym typeface="Calibri"/>
              </a:rPr>
            </a:br>
            <a:r>
              <a:rPr lang="en-US" sz="2200">
                <a:latin typeface="Calibri"/>
                <a:ea typeface="Calibri"/>
                <a:cs typeface="Calibri"/>
                <a:sym typeface="Calibri"/>
              </a:rPr>
              <a:t> </a:t>
            </a:r>
            <a:endParaRPr sz="2200">
              <a:latin typeface="Calibri"/>
              <a:ea typeface="Calibri"/>
              <a:cs typeface="Calibri"/>
              <a:sym typeface="Calibri"/>
            </a:endParaRPr>
          </a:p>
          <a:p>
            <a:pPr indent="-368300" lvl="0" marL="457200" rtl="0" algn="l">
              <a:spcBef>
                <a:spcPts val="0"/>
              </a:spcBef>
              <a:spcAft>
                <a:spcPts val="0"/>
              </a:spcAft>
              <a:buSzPts val="2200"/>
              <a:buFont typeface="Calibri"/>
              <a:buChar char="●"/>
            </a:pPr>
            <a:r>
              <a:rPr lang="en-US" sz="2200">
                <a:latin typeface="Calibri"/>
                <a:ea typeface="Calibri"/>
                <a:cs typeface="Calibri"/>
                <a:sym typeface="Calibri"/>
              </a:rPr>
              <a:t>Joined other external data sources that provided insights and context to location in the city </a:t>
            </a:r>
            <a:endParaRPr sz="2200">
              <a:latin typeface="Calibri"/>
              <a:ea typeface="Calibri"/>
              <a:cs typeface="Calibri"/>
              <a:sym typeface="Calibri"/>
            </a:endParaRPr>
          </a:p>
          <a:p>
            <a:pPr indent="-368300" lvl="1" marL="914400" rtl="0" algn="l">
              <a:spcBef>
                <a:spcPts val="0"/>
              </a:spcBef>
              <a:spcAft>
                <a:spcPts val="0"/>
              </a:spcAft>
              <a:buSzPts val="2200"/>
              <a:buFont typeface="Calibri"/>
              <a:buChar char="○"/>
            </a:pPr>
            <a:r>
              <a:rPr lang="en-US" sz="2200">
                <a:latin typeface="Calibri"/>
                <a:ea typeface="Calibri"/>
                <a:cs typeface="Calibri"/>
                <a:sym typeface="Calibri"/>
              </a:rPr>
              <a:t>Community Data (i.e., “Chicago 77”) coupled with other </a:t>
            </a:r>
            <a:r>
              <a:rPr lang="en-US" sz="2200">
                <a:latin typeface="Calibri"/>
                <a:ea typeface="Calibri"/>
                <a:cs typeface="Calibri"/>
                <a:sym typeface="Calibri"/>
              </a:rPr>
              <a:t>relevant</a:t>
            </a:r>
            <a:r>
              <a:rPr lang="en-US" sz="2200">
                <a:latin typeface="Calibri"/>
                <a:ea typeface="Calibri"/>
                <a:cs typeface="Calibri"/>
                <a:sym typeface="Calibri"/>
              </a:rPr>
              <a:t> demographics often associated with crime (e.g., income, race/ethnicity, employment, and education)</a:t>
            </a:r>
            <a:br>
              <a:rPr lang="en-US" sz="2200">
                <a:latin typeface="Calibri"/>
                <a:ea typeface="Calibri"/>
                <a:cs typeface="Calibri"/>
                <a:sym typeface="Calibri"/>
              </a:rPr>
            </a:br>
            <a:endParaRPr>
              <a:latin typeface="Calibri"/>
              <a:ea typeface="Calibri"/>
              <a:cs typeface="Calibri"/>
              <a:sym typeface="Calibri"/>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Contoso v1">
      <a:dk1>
        <a:srgbClr val="000000"/>
      </a:dk1>
      <a:lt1>
        <a:srgbClr val="FFFFFF"/>
      </a:lt1>
      <a:dk2>
        <a:srgbClr val="44546A"/>
      </a:dk2>
      <a:lt2>
        <a:srgbClr val="E7E6E6"/>
      </a:lt2>
      <a:accent1>
        <a:srgbClr val="2C567A"/>
      </a:accent1>
      <a:accent2>
        <a:srgbClr val="0072C7"/>
      </a:accent2>
      <a:accent3>
        <a:srgbClr val="0D1D51"/>
      </a:accent3>
      <a:accent4>
        <a:srgbClr val="666666"/>
      </a:accent4>
      <a:accent5>
        <a:srgbClr val="3C76A6"/>
      </a:accent5>
      <a:accent6>
        <a:srgbClr val="1E44BC"/>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2021-03-15T00:19:34Z</dcterms:created>
  <dc:creator>Emuron, Tammie</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